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8" r:id="rId3"/>
    <p:sldId id="260" r:id="rId4"/>
    <p:sldId id="504" r:id="rId5"/>
    <p:sldId id="432" r:id="rId6"/>
    <p:sldId id="489" r:id="rId7"/>
    <p:sldId id="500" r:id="rId8"/>
    <p:sldId id="495" r:id="rId9"/>
    <p:sldId id="508" r:id="rId10"/>
    <p:sldId id="514" r:id="rId11"/>
    <p:sldId id="518" r:id="rId12"/>
    <p:sldId id="519" r:id="rId13"/>
    <p:sldId id="517" r:id="rId14"/>
    <p:sldId id="515" r:id="rId15"/>
    <p:sldId id="516" r:id="rId16"/>
    <p:sldId id="509" r:id="rId17"/>
    <p:sldId id="510" r:id="rId18"/>
    <p:sldId id="511" r:id="rId19"/>
    <p:sldId id="512" r:id="rId20"/>
    <p:sldId id="513" r:id="rId21"/>
    <p:sldId id="497" r:id="rId22"/>
    <p:sldId id="498" r:id="rId23"/>
    <p:sldId id="528" r:id="rId24"/>
    <p:sldId id="529" r:id="rId25"/>
    <p:sldId id="530" r:id="rId26"/>
    <p:sldId id="531" r:id="rId27"/>
    <p:sldId id="503" r:id="rId28"/>
    <p:sldId id="527" r:id="rId29"/>
    <p:sldId id="499" r:id="rId30"/>
    <p:sldId id="524" r:id="rId31"/>
    <p:sldId id="523" r:id="rId32"/>
    <p:sldId id="525" r:id="rId33"/>
    <p:sldId id="526" r:id="rId34"/>
    <p:sldId id="533" r:id="rId35"/>
    <p:sldId id="535" r:id="rId36"/>
    <p:sldId id="536" r:id="rId37"/>
    <p:sldId id="484" r:id="rId38"/>
    <p:sldId id="488" r:id="rId39"/>
    <p:sldId id="534" r:id="rId40"/>
    <p:sldId id="537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F19"/>
    <a:srgbClr val="449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501" autoAdjust="0"/>
  </p:normalViewPr>
  <p:slideViewPr>
    <p:cSldViewPr snapToGrid="0">
      <p:cViewPr varScale="1">
        <p:scale>
          <a:sx n="92" d="100"/>
          <a:sy n="92" d="100"/>
        </p:scale>
        <p:origin x="84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C49798-F8EC-401A-9B72-EFE14D56B264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AF33D2E2-B6E9-48EC-BCFA-0152B9C0414C}">
      <dgm:prSet phldrT="[Текст]"/>
      <dgm:spPr/>
      <dgm:t>
        <a:bodyPr/>
        <a:lstStyle/>
        <a:p>
          <a:r>
            <a:rPr lang="ru-RU" dirty="0"/>
            <a:t>ГИА -9</a:t>
          </a:r>
        </a:p>
        <a:p>
          <a:r>
            <a:rPr lang="ru-RU" dirty="0"/>
            <a:t>(ОГЭ - математика, русский язык  +     2 по выбору)</a:t>
          </a:r>
        </a:p>
      </dgm:t>
    </dgm:pt>
    <dgm:pt modelId="{2E75C1F5-417A-4A7F-9668-8EB52FF9A5CC}" type="parTrans" cxnId="{BA2B6AD9-B636-413D-9411-D7E35F081219}">
      <dgm:prSet/>
      <dgm:spPr/>
      <dgm:t>
        <a:bodyPr/>
        <a:lstStyle/>
        <a:p>
          <a:endParaRPr lang="ru-RU"/>
        </a:p>
      </dgm:t>
    </dgm:pt>
    <dgm:pt modelId="{24D49F12-F2C0-4C5B-A12E-EFECBCBB5EE9}" type="sibTrans" cxnId="{BA2B6AD9-B636-413D-9411-D7E35F081219}">
      <dgm:prSet/>
      <dgm:spPr/>
      <dgm:t>
        <a:bodyPr/>
        <a:lstStyle/>
        <a:p>
          <a:endParaRPr lang="ru-RU"/>
        </a:p>
      </dgm:t>
    </dgm:pt>
    <dgm:pt modelId="{9DAADE76-8A69-42C7-A042-5E6F4E88F9A0}">
      <dgm:prSet/>
      <dgm:spPr/>
      <dgm:t>
        <a:bodyPr/>
        <a:lstStyle/>
        <a:p>
          <a:r>
            <a:rPr lang="ru-RU" dirty="0"/>
            <a:t>Аттестат об основном общем образовании</a:t>
          </a:r>
        </a:p>
      </dgm:t>
    </dgm:pt>
    <dgm:pt modelId="{8EF0AEC3-23CD-48E0-996C-11D5EF224935}" type="parTrans" cxnId="{2DC6C74F-084A-42DE-8D74-9CB6AF170E0B}">
      <dgm:prSet/>
      <dgm:spPr/>
      <dgm:t>
        <a:bodyPr/>
        <a:lstStyle/>
        <a:p>
          <a:endParaRPr lang="ru-RU"/>
        </a:p>
      </dgm:t>
    </dgm:pt>
    <dgm:pt modelId="{81DC08CB-ED75-467D-94F5-CFFA99CE8248}" type="sibTrans" cxnId="{2DC6C74F-084A-42DE-8D74-9CB6AF170E0B}">
      <dgm:prSet/>
      <dgm:spPr/>
      <dgm:t>
        <a:bodyPr/>
        <a:lstStyle/>
        <a:p>
          <a:endParaRPr lang="ru-RU"/>
        </a:p>
      </dgm:t>
    </dgm:pt>
    <dgm:pt modelId="{37CCDFD4-8011-4C34-84DC-9CD51DF905CD}" type="pres">
      <dgm:prSet presAssocID="{79C49798-F8EC-401A-9B72-EFE14D56B264}" presName="CompostProcess" presStyleCnt="0">
        <dgm:presLayoutVars>
          <dgm:dir/>
          <dgm:resizeHandles val="exact"/>
        </dgm:presLayoutVars>
      </dgm:prSet>
      <dgm:spPr/>
    </dgm:pt>
    <dgm:pt modelId="{0ACFFD27-E787-4D88-AD21-0A9341107F10}" type="pres">
      <dgm:prSet presAssocID="{79C49798-F8EC-401A-9B72-EFE14D56B264}" presName="arrow" presStyleLbl="bgShp" presStyleIdx="0" presStyleCnt="1" custLinFactNeighborX="-3108" custLinFactNeighborY="-6265"/>
      <dgm:spPr/>
    </dgm:pt>
    <dgm:pt modelId="{1E809BCC-3A6E-44A1-AC94-9F548A9410F5}" type="pres">
      <dgm:prSet presAssocID="{79C49798-F8EC-401A-9B72-EFE14D56B264}" presName="linearProcess" presStyleCnt="0"/>
      <dgm:spPr/>
    </dgm:pt>
    <dgm:pt modelId="{03262375-66FA-4A5A-A79E-AB75AC839676}" type="pres">
      <dgm:prSet presAssocID="{AF33D2E2-B6E9-48EC-BCFA-0152B9C0414C}" presName="textNode" presStyleLbl="node1" presStyleIdx="0" presStyleCnt="2" custScaleX="73108" custScaleY="85514" custLinFactNeighborX="-5431" custLinFactNeighborY="1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440A6-840B-4AA2-9BA5-C6D4060EE527}" type="pres">
      <dgm:prSet presAssocID="{24D49F12-F2C0-4C5B-A12E-EFECBCBB5EE9}" presName="sibTrans" presStyleCnt="0"/>
      <dgm:spPr/>
    </dgm:pt>
    <dgm:pt modelId="{902B4E1B-D19B-4C71-AE66-3339BA6695B1}" type="pres">
      <dgm:prSet presAssocID="{9DAADE76-8A69-42C7-A042-5E6F4E88F9A0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C6C74F-084A-42DE-8D74-9CB6AF170E0B}" srcId="{79C49798-F8EC-401A-9B72-EFE14D56B264}" destId="{9DAADE76-8A69-42C7-A042-5E6F4E88F9A0}" srcOrd="1" destOrd="0" parTransId="{8EF0AEC3-23CD-48E0-996C-11D5EF224935}" sibTransId="{81DC08CB-ED75-467D-94F5-CFFA99CE8248}"/>
    <dgm:cxn modelId="{863DF18C-6AFD-430F-8B0F-F1BB53527C77}" type="presOf" srcId="{79C49798-F8EC-401A-9B72-EFE14D56B264}" destId="{37CCDFD4-8011-4C34-84DC-9CD51DF905CD}" srcOrd="0" destOrd="0" presId="urn:microsoft.com/office/officeart/2005/8/layout/hProcess9"/>
    <dgm:cxn modelId="{3A78A5F1-11C8-463C-96AC-3C6A57DC34A2}" type="presOf" srcId="{AF33D2E2-B6E9-48EC-BCFA-0152B9C0414C}" destId="{03262375-66FA-4A5A-A79E-AB75AC839676}" srcOrd="0" destOrd="0" presId="urn:microsoft.com/office/officeart/2005/8/layout/hProcess9"/>
    <dgm:cxn modelId="{BA2B6AD9-B636-413D-9411-D7E35F081219}" srcId="{79C49798-F8EC-401A-9B72-EFE14D56B264}" destId="{AF33D2E2-B6E9-48EC-BCFA-0152B9C0414C}" srcOrd="0" destOrd="0" parTransId="{2E75C1F5-417A-4A7F-9668-8EB52FF9A5CC}" sibTransId="{24D49F12-F2C0-4C5B-A12E-EFECBCBB5EE9}"/>
    <dgm:cxn modelId="{459FD7AB-26F8-49CA-A4AA-7B326742F6EF}" type="presOf" srcId="{9DAADE76-8A69-42C7-A042-5E6F4E88F9A0}" destId="{902B4E1B-D19B-4C71-AE66-3339BA6695B1}" srcOrd="0" destOrd="0" presId="urn:microsoft.com/office/officeart/2005/8/layout/hProcess9"/>
    <dgm:cxn modelId="{C7DC762F-B27F-441A-A690-3731DB8A20B4}" type="presParOf" srcId="{37CCDFD4-8011-4C34-84DC-9CD51DF905CD}" destId="{0ACFFD27-E787-4D88-AD21-0A9341107F10}" srcOrd="0" destOrd="0" presId="urn:microsoft.com/office/officeart/2005/8/layout/hProcess9"/>
    <dgm:cxn modelId="{0082C447-87C0-45A9-B2B1-5BFFBC66F667}" type="presParOf" srcId="{37CCDFD4-8011-4C34-84DC-9CD51DF905CD}" destId="{1E809BCC-3A6E-44A1-AC94-9F548A9410F5}" srcOrd="1" destOrd="0" presId="urn:microsoft.com/office/officeart/2005/8/layout/hProcess9"/>
    <dgm:cxn modelId="{E7F56455-35DB-4C69-BA13-5F4F23CF9DAB}" type="presParOf" srcId="{1E809BCC-3A6E-44A1-AC94-9F548A9410F5}" destId="{03262375-66FA-4A5A-A79E-AB75AC839676}" srcOrd="0" destOrd="0" presId="urn:microsoft.com/office/officeart/2005/8/layout/hProcess9"/>
    <dgm:cxn modelId="{37B84E40-3DE3-4452-80E2-5ACFA0481926}" type="presParOf" srcId="{1E809BCC-3A6E-44A1-AC94-9F548A9410F5}" destId="{A7D440A6-840B-4AA2-9BA5-C6D4060EE527}" srcOrd="1" destOrd="0" presId="urn:microsoft.com/office/officeart/2005/8/layout/hProcess9"/>
    <dgm:cxn modelId="{9480ECB5-1ED7-4D6D-ABD4-2725BE0FBFE8}" type="presParOf" srcId="{1E809BCC-3A6E-44A1-AC94-9F548A9410F5}" destId="{902B4E1B-D19B-4C71-AE66-3339BA6695B1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8F4CA1-ED3D-4F93-B792-CA29E6762410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D4237D-3072-4FF6-88E0-5FAC5A56233D}">
      <dgm:prSet phldrT="[Текст]"/>
      <dgm:spPr/>
      <dgm:t>
        <a:bodyPr/>
        <a:lstStyle/>
        <a:p>
          <a:r>
            <a:rPr lang="ru-RU" dirty="0"/>
            <a:t>Оценка в аттестат</a:t>
          </a:r>
        </a:p>
      </dgm:t>
    </dgm:pt>
    <dgm:pt modelId="{0C95E8E8-20DD-46FB-82C2-F9B5D37E6406}" type="parTrans" cxnId="{DA83D320-4EF4-44F2-BE82-073BD8FE6886}">
      <dgm:prSet/>
      <dgm:spPr/>
      <dgm:t>
        <a:bodyPr/>
        <a:lstStyle/>
        <a:p>
          <a:endParaRPr lang="ru-RU"/>
        </a:p>
      </dgm:t>
    </dgm:pt>
    <dgm:pt modelId="{AC684D46-1832-4AF2-A987-FC2A37056A51}" type="sibTrans" cxnId="{DA83D320-4EF4-44F2-BE82-073BD8FE6886}">
      <dgm:prSet/>
      <dgm:spPr/>
      <dgm:t>
        <a:bodyPr/>
        <a:lstStyle/>
        <a:p>
          <a:endParaRPr lang="ru-RU"/>
        </a:p>
      </dgm:t>
    </dgm:pt>
    <dgm:pt modelId="{9C5F276F-516B-478C-875B-D43F80FB7896}">
      <dgm:prSet phldrT="[Текст]"/>
      <dgm:spPr/>
      <dgm:t>
        <a:bodyPr/>
        <a:lstStyle/>
        <a:p>
          <a:r>
            <a:rPr lang="ru-RU"/>
            <a:t>Математика оценка за экзамен</a:t>
          </a:r>
          <a:endParaRPr lang="ru-RU" dirty="0"/>
        </a:p>
      </dgm:t>
    </dgm:pt>
    <dgm:pt modelId="{ED0BE241-B164-4D11-BB05-3BA76805F861}" type="parTrans" cxnId="{29344BF5-21D2-459B-8C9A-3E6923545B9D}">
      <dgm:prSet/>
      <dgm:spPr/>
      <dgm:t>
        <a:bodyPr/>
        <a:lstStyle/>
        <a:p>
          <a:endParaRPr lang="ru-RU"/>
        </a:p>
      </dgm:t>
    </dgm:pt>
    <dgm:pt modelId="{FFFFF7EB-C66A-4840-B03E-8D1083D0EB70}" type="sibTrans" cxnId="{29344BF5-21D2-459B-8C9A-3E6923545B9D}">
      <dgm:prSet/>
      <dgm:spPr/>
      <dgm:t>
        <a:bodyPr/>
        <a:lstStyle/>
        <a:p>
          <a:endParaRPr lang="ru-RU"/>
        </a:p>
      </dgm:t>
    </dgm:pt>
    <dgm:pt modelId="{4C92DFC9-A4BB-4B60-A479-6439BA1F6730}">
      <dgm:prSet phldrT="[Текст]"/>
      <dgm:spPr/>
      <dgm:t>
        <a:bodyPr/>
        <a:lstStyle/>
        <a:p>
          <a:r>
            <a:rPr lang="ru-RU"/>
            <a:t>Алгебра оценка за год</a:t>
          </a:r>
          <a:endParaRPr lang="ru-RU" dirty="0"/>
        </a:p>
      </dgm:t>
    </dgm:pt>
    <dgm:pt modelId="{A53058A4-CF5F-4DB4-8BE8-16DC4CB0957A}" type="parTrans" cxnId="{B3563BF8-0FC7-47FD-916A-CDD8AD36F48D}">
      <dgm:prSet/>
      <dgm:spPr/>
      <dgm:t>
        <a:bodyPr/>
        <a:lstStyle/>
        <a:p>
          <a:endParaRPr lang="ru-RU"/>
        </a:p>
      </dgm:t>
    </dgm:pt>
    <dgm:pt modelId="{93D6519B-B399-4EE5-ADDC-DFCCE8AD7E1E}" type="sibTrans" cxnId="{B3563BF8-0FC7-47FD-916A-CDD8AD36F48D}">
      <dgm:prSet/>
      <dgm:spPr/>
      <dgm:t>
        <a:bodyPr/>
        <a:lstStyle/>
        <a:p>
          <a:endParaRPr lang="ru-RU"/>
        </a:p>
      </dgm:t>
    </dgm:pt>
    <dgm:pt modelId="{6D73F500-A53B-44BB-BA8D-5F0CB759FE7C}">
      <dgm:prSet phldrT="[Текст]"/>
      <dgm:spPr/>
      <dgm:t>
        <a:bodyPr/>
        <a:lstStyle/>
        <a:p>
          <a:r>
            <a:rPr lang="ru-RU" dirty="0"/>
            <a:t>Геометрия оценка за </a:t>
          </a:r>
          <a:r>
            <a:rPr lang="ru-RU" dirty="0" smtClean="0"/>
            <a:t>год </a:t>
          </a:r>
        </a:p>
        <a:p>
          <a:r>
            <a:rPr lang="ru-RU" dirty="0" smtClean="0"/>
            <a:t>Вероятность и </a:t>
          </a:r>
          <a:r>
            <a:rPr lang="ru-RU" dirty="0" err="1" smtClean="0"/>
            <a:t>стат</a:t>
          </a:r>
          <a:r>
            <a:rPr lang="ru-RU" dirty="0" smtClean="0"/>
            <a:t> за год</a:t>
          </a:r>
          <a:endParaRPr lang="ru-RU" dirty="0"/>
        </a:p>
      </dgm:t>
    </dgm:pt>
    <dgm:pt modelId="{BBC1A045-E74C-48C9-923C-8BA45FCC9DC3}" type="parTrans" cxnId="{771572D0-569B-4121-950A-1EAC72FC2A5E}">
      <dgm:prSet/>
      <dgm:spPr/>
      <dgm:t>
        <a:bodyPr/>
        <a:lstStyle/>
        <a:p>
          <a:endParaRPr lang="ru-RU"/>
        </a:p>
      </dgm:t>
    </dgm:pt>
    <dgm:pt modelId="{03D04CD5-38A3-4DCD-99F2-40DA27AE1A36}" type="sibTrans" cxnId="{771572D0-569B-4121-950A-1EAC72FC2A5E}">
      <dgm:prSet/>
      <dgm:spPr/>
      <dgm:t>
        <a:bodyPr/>
        <a:lstStyle/>
        <a:p>
          <a:endParaRPr lang="ru-RU"/>
        </a:p>
      </dgm:t>
    </dgm:pt>
    <dgm:pt modelId="{A11F59AD-7BB6-4C9B-8AD4-C0CA41FBDE07}">
      <dgm:prSet phldrT="[Текст]"/>
      <dgm:spPr/>
      <dgm:t>
        <a:bodyPr/>
        <a:lstStyle/>
        <a:p>
          <a:r>
            <a:rPr lang="ru-RU"/>
            <a:t>Остальные предметы</a:t>
          </a:r>
        </a:p>
        <a:p>
          <a:r>
            <a:rPr lang="ru-RU"/>
            <a:t>оценка за экзамен</a:t>
          </a:r>
          <a:endParaRPr lang="ru-RU" dirty="0"/>
        </a:p>
      </dgm:t>
    </dgm:pt>
    <dgm:pt modelId="{E7923024-32EA-44FD-9598-F0043D6F2855}" type="parTrans" cxnId="{730695E3-0475-4467-B2BC-BFC99538555F}">
      <dgm:prSet/>
      <dgm:spPr/>
      <dgm:t>
        <a:bodyPr/>
        <a:lstStyle/>
        <a:p>
          <a:endParaRPr lang="ru-RU"/>
        </a:p>
      </dgm:t>
    </dgm:pt>
    <dgm:pt modelId="{6E81B425-0473-4A60-B98A-B745112EE6AF}" type="sibTrans" cxnId="{730695E3-0475-4467-B2BC-BFC99538555F}">
      <dgm:prSet/>
      <dgm:spPr/>
      <dgm:t>
        <a:bodyPr/>
        <a:lstStyle/>
        <a:p>
          <a:endParaRPr lang="ru-RU"/>
        </a:p>
      </dgm:t>
    </dgm:pt>
    <dgm:pt modelId="{A06A02B4-E1A1-4594-998F-8407A596800E}">
      <dgm:prSet phldrT="[Текст]"/>
      <dgm:spPr/>
      <dgm:t>
        <a:bodyPr/>
        <a:lstStyle/>
        <a:p>
          <a:r>
            <a:rPr lang="ru-RU"/>
            <a:t> Остальные предметы</a:t>
          </a:r>
        </a:p>
        <a:p>
          <a:r>
            <a:rPr lang="ru-RU"/>
            <a:t> оценка за год</a:t>
          </a:r>
          <a:endParaRPr lang="ru-RU" dirty="0"/>
        </a:p>
      </dgm:t>
    </dgm:pt>
    <dgm:pt modelId="{962F2D34-3B30-48DE-9482-C0D69CBF1B98}" type="parTrans" cxnId="{676C1916-B7AF-4407-B3B4-8A107B556711}">
      <dgm:prSet/>
      <dgm:spPr/>
      <dgm:t>
        <a:bodyPr/>
        <a:lstStyle/>
        <a:p>
          <a:endParaRPr lang="ru-RU"/>
        </a:p>
      </dgm:t>
    </dgm:pt>
    <dgm:pt modelId="{652DFD8B-2DB6-4306-A64E-E19A8C9AB7F5}" type="sibTrans" cxnId="{676C1916-B7AF-4407-B3B4-8A107B556711}">
      <dgm:prSet/>
      <dgm:spPr/>
      <dgm:t>
        <a:bodyPr/>
        <a:lstStyle/>
        <a:p>
          <a:endParaRPr lang="ru-RU"/>
        </a:p>
      </dgm:t>
    </dgm:pt>
    <dgm:pt modelId="{A879EC0C-EAF9-45EA-983F-C4BE978A4489}" type="pres">
      <dgm:prSet presAssocID="{628F4CA1-ED3D-4F93-B792-CA29E676241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C56351-9CFA-447C-AAFC-68A5C25BE1E4}" type="pres">
      <dgm:prSet presAssocID="{FBD4237D-3072-4FF6-88E0-5FAC5A56233D}" presName="root1" presStyleCnt="0"/>
      <dgm:spPr/>
    </dgm:pt>
    <dgm:pt modelId="{6C7AC764-7FB1-4973-B45D-6ED24EBC7587}" type="pres">
      <dgm:prSet presAssocID="{FBD4237D-3072-4FF6-88E0-5FAC5A56233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45FF63-8449-4B24-AEB1-016D93C06F10}" type="pres">
      <dgm:prSet presAssocID="{FBD4237D-3072-4FF6-88E0-5FAC5A56233D}" presName="level2hierChild" presStyleCnt="0"/>
      <dgm:spPr/>
    </dgm:pt>
    <dgm:pt modelId="{3BCB1BFE-C1CF-471A-9203-911845C573EC}" type="pres">
      <dgm:prSet presAssocID="{ED0BE241-B164-4D11-BB05-3BA76805F861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82C27DD-431D-4998-8683-662C23CBB50B}" type="pres">
      <dgm:prSet presAssocID="{ED0BE241-B164-4D11-BB05-3BA76805F861}" presName="connTx" presStyleLbl="parChTrans1D2" presStyleIdx="0" presStyleCnt="2"/>
      <dgm:spPr/>
      <dgm:t>
        <a:bodyPr/>
        <a:lstStyle/>
        <a:p>
          <a:endParaRPr lang="ru-RU"/>
        </a:p>
      </dgm:t>
    </dgm:pt>
    <dgm:pt modelId="{536DBF00-73DF-4F2D-96EF-7E76E70F3C62}" type="pres">
      <dgm:prSet presAssocID="{9C5F276F-516B-478C-875B-D43F80FB7896}" presName="root2" presStyleCnt="0"/>
      <dgm:spPr/>
    </dgm:pt>
    <dgm:pt modelId="{11178DC1-A259-4FC4-94C0-A1E92CB8D3D0}" type="pres">
      <dgm:prSet presAssocID="{9C5F276F-516B-478C-875B-D43F80FB789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C046F5-779D-424D-8AF1-E9F60BBE3FBD}" type="pres">
      <dgm:prSet presAssocID="{9C5F276F-516B-478C-875B-D43F80FB7896}" presName="level3hierChild" presStyleCnt="0"/>
      <dgm:spPr/>
    </dgm:pt>
    <dgm:pt modelId="{55A5B7A1-5800-4346-9E0F-996E561D2136}" type="pres">
      <dgm:prSet presAssocID="{A53058A4-CF5F-4DB4-8BE8-16DC4CB0957A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6442C338-451E-4B70-B50B-CFA3B3FD381A}" type="pres">
      <dgm:prSet presAssocID="{A53058A4-CF5F-4DB4-8BE8-16DC4CB0957A}" presName="connTx" presStyleLbl="parChTrans1D3" presStyleIdx="0" presStyleCnt="3"/>
      <dgm:spPr/>
      <dgm:t>
        <a:bodyPr/>
        <a:lstStyle/>
        <a:p>
          <a:endParaRPr lang="ru-RU"/>
        </a:p>
      </dgm:t>
    </dgm:pt>
    <dgm:pt modelId="{2EF7F8E3-DC00-44AD-98B1-FCAD26E15DE6}" type="pres">
      <dgm:prSet presAssocID="{4C92DFC9-A4BB-4B60-A479-6439BA1F6730}" presName="root2" presStyleCnt="0"/>
      <dgm:spPr/>
    </dgm:pt>
    <dgm:pt modelId="{28328867-5EB4-42A3-A2FB-7560C1A41BFF}" type="pres">
      <dgm:prSet presAssocID="{4C92DFC9-A4BB-4B60-A479-6439BA1F6730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F15190-3FE6-4045-A586-CE6ADA80BF06}" type="pres">
      <dgm:prSet presAssocID="{4C92DFC9-A4BB-4B60-A479-6439BA1F6730}" presName="level3hierChild" presStyleCnt="0"/>
      <dgm:spPr/>
    </dgm:pt>
    <dgm:pt modelId="{4FCAE5CA-14DD-46FD-A080-2A99156F1A7D}" type="pres">
      <dgm:prSet presAssocID="{BBC1A045-E74C-48C9-923C-8BA45FCC9DC3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878B9584-B943-43EE-8184-0C8015953DE6}" type="pres">
      <dgm:prSet presAssocID="{BBC1A045-E74C-48C9-923C-8BA45FCC9DC3}" presName="connTx" presStyleLbl="parChTrans1D3" presStyleIdx="1" presStyleCnt="3"/>
      <dgm:spPr/>
      <dgm:t>
        <a:bodyPr/>
        <a:lstStyle/>
        <a:p>
          <a:endParaRPr lang="ru-RU"/>
        </a:p>
      </dgm:t>
    </dgm:pt>
    <dgm:pt modelId="{698CD3FD-DF9D-4635-B541-9765D0928376}" type="pres">
      <dgm:prSet presAssocID="{6D73F500-A53B-44BB-BA8D-5F0CB759FE7C}" presName="root2" presStyleCnt="0"/>
      <dgm:spPr/>
    </dgm:pt>
    <dgm:pt modelId="{5591F12A-8E97-485F-A7EF-2CBD1E30D74A}" type="pres">
      <dgm:prSet presAssocID="{6D73F500-A53B-44BB-BA8D-5F0CB759FE7C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8B9E67-2A41-49D6-A5E3-031C55F6A717}" type="pres">
      <dgm:prSet presAssocID="{6D73F500-A53B-44BB-BA8D-5F0CB759FE7C}" presName="level3hierChild" presStyleCnt="0"/>
      <dgm:spPr/>
    </dgm:pt>
    <dgm:pt modelId="{A57B4513-202F-4070-B239-99C6949522B2}" type="pres">
      <dgm:prSet presAssocID="{E7923024-32EA-44FD-9598-F0043D6F285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D67541FA-36D9-49A6-883E-4A324D4D30AB}" type="pres">
      <dgm:prSet presAssocID="{E7923024-32EA-44FD-9598-F0043D6F285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21D90FA-8033-413C-A364-AB3428B68789}" type="pres">
      <dgm:prSet presAssocID="{A11F59AD-7BB6-4C9B-8AD4-C0CA41FBDE07}" presName="root2" presStyleCnt="0"/>
      <dgm:spPr/>
    </dgm:pt>
    <dgm:pt modelId="{24554EC8-8BE3-4B97-81C7-6F6EBC48FE20}" type="pres">
      <dgm:prSet presAssocID="{A11F59AD-7BB6-4C9B-8AD4-C0CA41FBDE0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48E590-F4A4-4032-A738-8CF0303FB8B7}" type="pres">
      <dgm:prSet presAssocID="{A11F59AD-7BB6-4C9B-8AD4-C0CA41FBDE07}" presName="level3hierChild" presStyleCnt="0"/>
      <dgm:spPr/>
    </dgm:pt>
    <dgm:pt modelId="{2BE77A55-C705-426B-A569-CBD42E62F014}" type="pres">
      <dgm:prSet presAssocID="{962F2D34-3B30-48DE-9482-C0D69CBF1B98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FC7BE804-A4AE-498D-9AFB-7098F84BFBBB}" type="pres">
      <dgm:prSet presAssocID="{962F2D34-3B30-48DE-9482-C0D69CBF1B98}" presName="connTx" presStyleLbl="parChTrans1D3" presStyleIdx="2" presStyleCnt="3"/>
      <dgm:spPr/>
      <dgm:t>
        <a:bodyPr/>
        <a:lstStyle/>
        <a:p>
          <a:endParaRPr lang="ru-RU"/>
        </a:p>
      </dgm:t>
    </dgm:pt>
    <dgm:pt modelId="{8DFEAF11-95A7-4D2E-92EE-626FBDC9F3DB}" type="pres">
      <dgm:prSet presAssocID="{A06A02B4-E1A1-4594-998F-8407A596800E}" presName="root2" presStyleCnt="0"/>
      <dgm:spPr/>
    </dgm:pt>
    <dgm:pt modelId="{92B58613-800C-42B5-85CC-B33753E6D89C}" type="pres">
      <dgm:prSet presAssocID="{A06A02B4-E1A1-4594-998F-8407A596800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AA33AA-027D-434E-A60A-E3A80356FAD4}" type="pres">
      <dgm:prSet presAssocID="{A06A02B4-E1A1-4594-998F-8407A596800E}" presName="level3hierChild" presStyleCnt="0"/>
      <dgm:spPr/>
    </dgm:pt>
  </dgm:ptLst>
  <dgm:cxnLst>
    <dgm:cxn modelId="{4E7DB0F2-E445-4733-93AD-7D23612A71F1}" type="presOf" srcId="{BBC1A045-E74C-48C9-923C-8BA45FCC9DC3}" destId="{878B9584-B943-43EE-8184-0C8015953DE6}" srcOrd="1" destOrd="0" presId="urn:microsoft.com/office/officeart/2005/8/layout/hierarchy2"/>
    <dgm:cxn modelId="{771572D0-569B-4121-950A-1EAC72FC2A5E}" srcId="{9C5F276F-516B-478C-875B-D43F80FB7896}" destId="{6D73F500-A53B-44BB-BA8D-5F0CB759FE7C}" srcOrd="1" destOrd="0" parTransId="{BBC1A045-E74C-48C9-923C-8BA45FCC9DC3}" sibTransId="{03D04CD5-38A3-4DCD-99F2-40DA27AE1A36}"/>
    <dgm:cxn modelId="{C399BBDA-A11C-429D-A6EF-23E62EA4F594}" type="presOf" srcId="{FBD4237D-3072-4FF6-88E0-5FAC5A56233D}" destId="{6C7AC764-7FB1-4973-B45D-6ED24EBC7587}" srcOrd="0" destOrd="0" presId="urn:microsoft.com/office/officeart/2005/8/layout/hierarchy2"/>
    <dgm:cxn modelId="{B3563BF8-0FC7-47FD-916A-CDD8AD36F48D}" srcId="{9C5F276F-516B-478C-875B-D43F80FB7896}" destId="{4C92DFC9-A4BB-4B60-A479-6439BA1F6730}" srcOrd="0" destOrd="0" parTransId="{A53058A4-CF5F-4DB4-8BE8-16DC4CB0957A}" sibTransId="{93D6519B-B399-4EE5-ADDC-DFCCE8AD7E1E}"/>
    <dgm:cxn modelId="{676C1916-B7AF-4407-B3B4-8A107B556711}" srcId="{A11F59AD-7BB6-4C9B-8AD4-C0CA41FBDE07}" destId="{A06A02B4-E1A1-4594-998F-8407A596800E}" srcOrd="0" destOrd="0" parTransId="{962F2D34-3B30-48DE-9482-C0D69CBF1B98}" sibTransId="{652DFD8B-2DB6-4306-A64E-E19A8C9AB7F5}"/>
    <dgm:cxn modelId="{AA0E0724-5376-4B1B-B265-A3D67367A31B}" type="presOf" srcId="{A53058A4-CF5F-4DB4-8BE8-16DC4CB0957A}" destId="{6442C338-451E-4B70-B50B-CFA3B3FD381A}" srcOrd="1" destOrd="0" presId="urn:microsoft.com/office/officeart/2005/8/layout/hierarchy2"/>
    <dgm:cxn modelId="{0377DAC2-6413-4E10-A8D1-878846F54D56}" type="presOf" srcId="{9C5F276F-516B-478C-875B-D43F80FB7896}" destId="{11178DC1-A259-4FC4-94C0-A1E92CB8D3D0}" srcOrd="0" destOrd="0" presId="urn:microsoft.com/office/officeart/2005/8/layout/hierarchy2"/>
    <dgm:cxn modelId="{71695F05-0FF3-4E82-BFB6-18C112858C04}" type="presOf" srcId="{6D73F500-A53B-44BB-BA8D-5F0CB759FE7C}" destId="{5591F12A-8E97-485F-A7EF-2CBD1E30D74A}" srcOrd="0" destOrd="0" presId="urn:microsoft.com/office/officeart/2005/8/layout/hierarchy2"/>
    <dgm:cxn modelId="{228601F0-8ED0-4EDF-B742-B005A554DF22}" type="presOf" srcId="{A11F59AD-7BB6-4C9B-8AD4-C0CA41FBDE07}" destId="{24554EC8-8BE3-4B97-81C7-6F6EBC48FE20}" srcOrd="0" destOrd="0" presId="urn:microsoft.com/office/officeart/2005/8/layout/hierarchy2"/>
    <dgm:cxn modelId="{BBA48010-B785-4938-9759-0CBCF0126245}" type="presOf" srcId="{962F2D34-3B30-48DE-9482-C0D69CBF1B98}" destId="{FC7BE804-A4AE-498D-9AFB-7098F84BFBBB}" srcOrd="1" destOrd="0" presId="urn:microsoft.com/office/officeart/2005/8/layout/hierarchy2"/>
    <dgm:cxn modelId="{A2986BCE-C5C7-42CA-9951-1EF48FC33B85}" type="presOf" srcId="{E7923024-32EA-44FD-9598-F0043D6F2855}" destId="{A57B4513-202F-4070-B239-99C6949522B2}" srcOrd="0" destOrd="0" presId="urn:microsoft.com/office/officeart/2005/8/layout/hierarchy2"/>
    <dgm:cxn modelId="{96A8683F-096E-44B2-A42D-253D4A2C2189}" type="presOf" srcId="{A06A02B4-E1A1-4594-998F-8407A596800E}" destId="{92B58613-800C-42B5-85CC-B33753E6D89C}" srcOrd="0" destOrd="0" presId="urn:microsoft.com/office/officeart/2005/8/layout/hierarchy2"/>
    <dgm:cxn modelId="{A12CD434-794A-4999-97D3-C66FA289B930}" type="presOf" srcId="{BBC1A045-E74C-48C9-923C-8BA45FCC9DC3}" destId="{4FCAE5CA-14DD-46FD-A080-2A99156F1A7D}" srcOrd="0" destOrd="0" presId="urn:microsoft.com/office/officeart/2005/8/layout/hierarchy2"/>
    <dgm:cxn modelId="{A44F5F78-BA59-4EFD-87FC-1C9D4C716A60}" type="presOf" srcId="{628F4CA1-ED3D-4F93-B792-CA29E6762410}" destId="{A879EC0C-EAF9-45EA-983F-C4BE978A4489}" srcOrd="0" destOrd="0" presId="urn:microsoft.com/office/officeart/2005/8/layout/hierarchy2"/>
    <dgm:cxn modelId="{29344BF5-21D2-459B-8C9A-3E6923545B9D}" srcId="{FBD4237D-3072-4FF6-88E0-5FAC5A56233D}" destId="{9C5F276F-516B-478C-875B-D43F80FB7896}" srcOrd="0" destOrd="0" parTransId="{ED0BE241-B164-4D11-BB05-3BA76805F861}" sibTransId="{FFFFF7EB-C66A-4840-B03E-8D1083D0EB70}"/>
    <dgm:cxn modelId="{17529CCD-7DDF-41A5-A69F-6C4F39C67D58}" type="presOf" srcId="{ED0BE241-B164-4D11-BB05-3BA76805F861}" destId="{982C27DD-431D-4998-8683-662C23CBB50B}" srcOrd="1" destOrd="0" presId="urn:microsoft.com/office/officeart/2005/8/layout/hierarchy2"/>
    <dgm:cxn modelId="{730695E3-0475-4467-B2BC-BFC99538555F}" srcId="{FBD4237D-3072-4FF6-88E0-5FAC5A56233D}" destId="{A11F59AD-7BB6-4C9B-8AD4-C0CA41FBDE07}" srcOrd="1" destOrd="0" parTransId="{E7923024-32EA-44FD-9598-F0043D6F2855}" sibTransId="{6E81B425-0473-4A60-B98A-B745112EE6AF}"/>
    <dgm:cxn modelId="{82A5C6C0-6068-496A-87D4-8C8D433CD9E6}" type="presOf" srcId="{4C92DFC9-A4BB-4B60-A479-6439BA1F6730}" destId="{28328867-5EB4-42A3-A2FB-7560C1A41BFF}" srcOrd="0" destOrd="0" presId="urn:microsoft.com/office/officeart/2005/8/layout/hierarchy2"/>
    <dgm:cxn modelId="{B0517A79-BDA9-406D-B67A-8229CB8644DA}" type="presOf" srcId="{ED0BE241-B164-4D11-BB05-3BA76805F861}" destId="{3BCB1BFE-C1CF-471A-9203-911845C573EC}" srcOrd="0" destOrd="0" presId="urn:microsoft.com/office/officeart/2005/8/layout/hierarchy2"/>
    <dgm:cxn modelId="{DA83D320-4EF4-44F2-BE82-073BD8FE6886}" srcId="{628F4CA1-ED3D-4F93-B792-CA29E6762410}" destId="{FBD4237D-3072-4FF6-88E0-5FAC5A56233D}" srcOrd="0" destOrd="0" parTransId="{0C95E8E8-20DD-46FB-82C2-F9B5D37E6406}" sibTransId="{AC684D46-1832-4AF2-A987-FC2A37056A51}"/>
    <dgm:cxn modelId="{1C81B9F8-7DE6-44A7-99F8-376AD7E60170}" type="presOf" srcId="{A53058A4-CF5F-4DB4-8BE8-16DC4CB0957A}" destId="{55A5B7A1-5800-4346-9E0F-996E561D2136}" srcOrd="0" destOrd="0" presId="urn:microsoft.com/office/officeart/2005/8/layout/hierarchy2"/>
    <dgm:cxn modelId="{25B917CF-C60B-4E0D-A838-C80043DD1E11}" type="presOf" srcId="{962F2D34-3B30-48DE-9482-C0D69CBF1B98}" destId="{2BE77A55-C705-426B-A569-CBD42E62F014}" srcOrd="0" destOrd="0" presId="urn:microsoft.com/office/officeart/2005/8/layout/hierarchy2"/>
    <dgm:cxn modelId="{C887A8DA-B968-45FE-A44A-C1101ECA227F}" type="presOf" srcId="{E7923024-32EA-44FD-9598-F0043D6F2855}" destId="{D67541FA-36D9-49A6-883E-4A324D4D30AB}" srcOrd="1" destOrd="0" presId="urn:microsoft.com/office/officeart/2005/8/layout/hierarchy2"/>
    <dgm:cxn modelId="{299C22E3-6A59-4F7D-A0FA-65BF8342C4E8}" type="presParOf" srcId="{A879EC0C-EAF9-45EA-983F-C4BE978A4489}" destId="{D5C56351-9CFA-447C-AAFC-68A5C25BE1E4}" srcOrd="0" destOrd="0" presId="urn:microsoft.com/office/officeart/2005/8/layout/hierarchy2"/>
    <dgm:cxn modelId="{E36A3B56-5029-419F-9431-634435B60E99}" type="presParOf" srcId="{D5C56351-9CFA-447C-AAFC-68A5C25BE1E4}" destId="{6C7AC764-7FB1-4973-B45D-6ED24EBC7587}" srcOrd="0" destOrd="0" presId="urn:microsoft.com/office/officeart/2005/8/layout/hierarchy2"/>
    <dgm:cxn modelId="{D8EF33A3-7D88-4C44-95E6-6EB988113CE1}" type="presParOf" srcId="{D5C56351-9CFA-447C-AAFC-68A5C25BE1E4}" destId="{AD45FF63-8449-4B24-AEB1-016D93C06F10}" srcOrd="1" destOrd="0" presId="urn:microsoft.com/office/officeart/2005/8/layout/hierarchy2"/>
    <dgm:cxn modelId="{5E59BDF0-302A-43E9-843E-ADCC7A7926A4}" type="presParOf" srcId="{AD45FF63-8449-4B24-AEB1-016D93C06F10}" destId="{3BCB1BFE-C1CF-471A-9203-911845C573EC}" srcOrd="0" destOrd="0" presId="urn:microsoft.com/office/officeart/2005/8/layout/hierarchy2"/>
    <dgm:cxn modelId="{0DD06C4F-7BA3-4106-A712-DCFCB61C5FBB}" type="presParOf" srcId="{3BCB1BFE-C1CF-471A-9203-911845C573EC}" destId="{982C27DD-431D-4998-8683-662C23CBB50B}" srcOrd="0" destOrd="0" presId="urn:microsoft.com/office/officeart/2005/8/layout/hierarchy2"/>
    <dgm:cxn modelId="{3631D233-3D5E-42C3-9934-CBCC2773A933}" type="presParOf" srcId="{AD45FF63-8449-4B24-AEB1-016D93C06F10}" destId="{536DBF00-73DF-4F2D-96EF-7E76E70F3C62}" srcOrd="1" destOrd="0" presId="urn:microsoft.com/office/officeart/2005/8/layout/hierarchy2"/>
    <dgm:cxn modelId="{DC3C5CC1-D1A7-4238-A957-9B9D7BA2C139}" type="presParOf" srcId="{536DBF00-73DF-4F2D-96EF-7E76E70F3C62}" destId="{11178DC1-A259-4FC4-94C0-A1E92CB8D3D0}" srcOrd="0" destOrd="0" presId="urn:microsoft.com/office/officeart/2005/8/layout/hierarchy2"/>
    <dgm:cxn modelId="{C6747153-E699-4804-88E5-B798E75E9143}" type="presParOf" srcId="{536DBF00-73DF-4F2D-96EF-7E76E70F3C62}" destId="{BBC046F5-779D-424D-8AF1-E9F60BBE3FBD}" srcOrd="1" destOrd="0" presId="urn:microsoft.com/office/officeart/2005/8/layout/hierarchy2"/>
    <dgm:cxn modelId="{A3B3A248-808C-4BFD-888A-8EEA03F3D206}" type="presParOf" srcId="{BBC046F5-779D-424D-8AF1-E9F60BBE3FBD}" destId="{55A5B7A1-5800-4346-9E0F-996E561D2136}" srcOrd="0" destOrd="0" presId="urn:microsoft.com/office/officeart/2005/8/layout/hierarchy2"/>
    <dgm:cxn modelId="{673888F2-88B9-40D2-BAF2-96771C5807D5}" type="presParOf" srcId="{55A5B7A1-5800-4346-9E0F-996E561D2136}" destId="{6442C338-451E-4B70-B50B-CFA3B3FD381A}" srcOrd="0" destOrd="0" presId="urn:microsoft.com/office/officeart/2005/8/layout/hierarchy2"/>
    <dgm:cxn modelId="{EF3FB92A-A128-490A-9C8B-56B8594C8B77}" type="presParOf" srcId="{BBC046F5-779D-424D-8AF1-E9F60BBE3FBD}" destId="{2EF7F8E3-DC00-44AD-98B1-FCAD26E15DE6}" srcOrd="1" destOrd="0" presId="urn:microsoft.com/office/officeart/2005/8/layout/hierarchy2"/>
    <dgm:cxn modelId="{C58FEB8B-F7D7-4DC3-8C3F-B4307B9E3A89}" type="presParOf" srcId="{2EF7F8E3-DC00-44AD-98B1-FCAD26E15DE6}" destId="{28328867-5EB4-42A3-A2FB-7560C1A41BFF}" srcOrd="0" destOrd="0" presId="urn:microsoft.com/office/officeart/2005/8/layout/hierarchy2"/>
    <dgm:cxn modelId="{E804CC37-768D-4C20-8ADC-9ADC3A6E0800}" type="presParOf" srcId="{2EF7F8E3-DC00-44AD-98B1-FCAD26E15DE6}" destId="{03F15190-3FE6-4045-A586-CE6ADA80BF06}" srcOrd="1" destOrd="0" presId="urn:microsoft.com/office/officeart/2005/8/layout/hierarchy2"/>
    <dgm:cxn modelId="{F4771F63-242E-41BF-A9FC-DF194AAAAF75}" type="presParOf" srcId="{BBC046F5-779D-424D-8AF1-E9F60BBE3FBD}" destId="{4FCAE5CA-14DD-46FD-A080-2A99156F1A7D}" srcOrd="2" destOrd="0" presId="urn:microsoft.com/office/officeart/2005/8/layout/hierarchy2"/>
    <dgm:cxn modelId="{AF3BC264-20A0-45A0-A0E5-AF3A7BB900B6}" type="presParOf" srcId="{4FCAE5CA-14DD-46FD-A080-2A99156F1A7D}" destId="{878B9584-B943-43EE-8184-0C8015953DE6}" srcOrd="0" destOrd="0" presId="urn:microsoft.com/office/officeart/2005/8/layout/hierarchy2"/>
    <dgm:cxn modelId="{9AD9535C-9585-476E-B6AA-4C9199A366DB}" type="presParOf" srcId="{BBC046F5-779D-424D-8AF1-E9F60BBE3FBD}" destId="{698CD3FD-DF9D-4635-B541-9765D0928376}" srcOrd="3" destOrd="0" presId="urn:microsoft.com/office/officeart/2005/8/layout/hierarchy2"/>
    <dgm:cxn modelId="{E544E27F-44BC-4FCB-81E2-FEDB02FC777A}" type="presParOf" srcId="{698CD3FD-DF9D-4635-B541-9765D0928376}" destId="{5591F12A-8E97-485F-A7EF-2CBD1E30D74A}" srcOrd="0" destOrd="0" presId="urn:microsoft.com/office/officeart/2005/8/layout/hierarchy2"/>
    <dgm:cxn modelId="{E60F2A0F-EF8C-4569-835F-0194A939E8F5}" type="presParOf" srcId="{698CD3FD-DF9D-4635-B541-9765D0928376}" destId="{768B9E67-2A41-49D6-A5E3-031C55F6A717}" srcOrd="1" destOrd="0" presId="urn:microsoft.com/office/officeart/2005/8/layout/hierarchy2"/>
    <dgm:cxn modelId="{F5DA0167-5D09-47F0-AFDF-F70E64368EE3}" type="presParOf" srcId="{AD45FF63-8449-4B24-AEB1-016D93C06F10}" destId="{A57B4513-202F-4070-B239-99C6949522B2}" srcOrd="2" destOrd="0" presId="urn:microsoft.com/office/officeart/2005/8/layout/hierarchy2"/>
    <dgm:cxn modelId="{DE85C449-215E-4E9A-94CC-2C5A321B0310}" type="presParOf" srcId="{A57B4513-202F-4070-B239-99C6949522B2}" destId="{D67541FA-36D9-49A6-883E-4A324D4D30AB}" srcOrd="0" destOrd="0" presId="urn:microsoft.com/office/officeart/2005/8/layout/hierarchy2"/>
    <dgm:cxn modelId="{12E6CF16-3565-47DE-842D-5E676813579A}" type="presParOf" srcId="{AD45FF63-8449-4B24-AEB1-016D93C06F10}" destId="{721D90FA-8033-413C-A364-AB3428B68789}" srcOrd="3" destOrd="0" presId="urn:microsoft.com/office/officeart/2005/8/layout/hierarchy2"/>
    <dgm:cxn modelId="{43263BBD-DE41-48C2-8D5C-81548412D947}" type="presParOf" srcId="{721D90FA-8033-413C-A364-AB3428B68789}" destId="{24554EC8-8BE3-4B97-81C7-6F6EBC48FE20}" srcOrd="0" destOrd="0" presId="urn:microsoft.com/office/officeart/2005/8/layout/hierarchy2"/>
    <dgm:cxn modelId="{EFF8A077-A560-4237-9493-9B8F2F2E9BC9}" type="presParOf" srcId="{721D90FA-8033-413C-A364-AB3428B68789}" destId="{1748E590-F4A4-4032-A738-8CF0303FB8B7}" srcOrd="1" destOrd="0" presId="urn:microsoft.com/office/officeart/2005/8/layout/hierarchy2"/>
    <dgm:cxn modelId="{D10346D9-7B3C-458B-8C9C-94ACC96E4D69}" type="presParOf" srcId="{1748E590-F4A4-4032-A738-8CF0303FB8B7}" destId="{2BE77A55-C705-426B-A569-CBD42E62F014}" srcOrd="0" destOrd="0" presId="urn:microsoft.com/office/officeart/2005/8/layout/hierarchy2"/>
    <dgm:cxn modelId="{2892AD1C-0882-4EFF-B003-15FB7566D9B3}" type="presParOf" srcId="{2BE77A55-C705-426B-A569-CBD42E62F014}" destId="{FC7BE804-A4AE-498D-9AFB-7098F84BFBBB}" srcOrd="0" destOrd="0" presId="urn:microsoft.com/office/officeart/2005/8/layout/hierarchy2"/>
    <dgm:cxn modelId="{2D7934E2-9D0E-473A-B54E-27C50C2D7206}" type="presParOf" srcId="{1748E590-F4A4-4032-A738-8CF0303FB8B7}" destId="{8DFEAF11-95A7-4D2E-92EE-626FBDC9F3DB}" srcOrd="1" destOrd="0" presId="urn:microsoft.com/office/officeart/2005/8/layout/hierarchy2"/>
    <dgm:cxn modelId="{BEAD217B-DCFE-4209-A219-788F0C1E4260}" type="presParOf" srcId="{8DFEAF11-95A7-4D2E-92EE-626FBDC9F3DB}" destId="{92B58613-800C-42B5-85CC-B33753E6D89C}" srcOrd="0" destOrd="0" presId="urn:microsoft.com/office/officeart/2005/8/layout/hierarchy2"/>
    <dgm:cxn modelId="{179B2529-AD07-4029-BF75-9C6E91408BE0}" type="presParOf" srcId="{8DFEAF11-95A7-4D2E-92EE-626FBDC9F3DB}" destId="{CDAA33AA-027D-434E-A60A-E3A80356FAD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1E510-95DB-4AE0-82E0-705DBCF25065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9A39D-EA05-4838-A509-2FC90AA41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2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A39D-EA05-4838-A509-2FC90AA41AC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0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725488"/>
            <a:ext cx="6451600" cy="3629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75302AB-7A08-440A-8DD5-DB23102E2357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2461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A39D-EA05-4838-A509-2FC90AA41AC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271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725488"/>
            <a:ext cx="6451600" cy="3629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8D570C-A26A-48BC-99ED-927CB009A2F2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9372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A39D-EA05-4838-A509-2FC90AA41AC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41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A39D-EA05-4838-A509-2FC90AA41AC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859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altLang="ru-RU" dirty="0"/>
              <a:t>Школа не может подготовить</a:t>
            </a:r>
            <a:r>
              <a:rPr lang="ru-RU" altLang="ru-RU" baseline="0" dirty="0"/>
              <a:t> выпускника к экзамену против его желания и без его участия!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74A97D-04DC-4F28-8957-491A914940F2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31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F14F9F9-BDE5-4E0C-B01B-07427D96BD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20DCE6-BE40-4993-99F0-83D8F091F62A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9771783-580B-41A0-BE00-37B9A28C2A0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4CCD27-B628-46E5-9ACB-56130C23F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8975" y="1046602"/>
            <a:ext cx="6289964" cy="2387600"/>
          </a:xfrm>
        </p:spPr>
        <p:txBody>
          <a:bodyPr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ГОСУДАРСТВЕННАЯ ИТОГОВАЯ АТТЕСТАЦИЯ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2026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52E4651-4499-4D88-9E31-C34F2CEA2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7526" y="4389800"/>
            <a:ext cx="7019637" cy="1655762"/>
          </a:xfr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>
                <a:solidFill>
                  <a:srgbClr val="7030A0"/>
                </a:solidFill>
              </a:rPr>
              <a:t>С</a:t>
            </a:r>
            <a:r>
              <a:rPr lang="ru-RU" sz="3000" b="1" dirty="0" smtClean="0">
                <a:solidFill>
                  <a:srgbClr val="7030A0"/>
                </a:solidFill>
              </a:rPr>
              <a:t>обрание учащихся, </a:t>
            </a:r>
            <a:r>
              <a:rPr lang="ru-RU" sz="3000" b="1" dirty="0" err="1" smtClean="0">
                <a:solidFill>
                  <a:srgbClr val="7030A0"/>
                </a:solidFill>
              </a:rPr>
              <a:t>родитклей</a:t>
            </a:r>
            <a:r>
              <a:rPr lang="ru-RU" sz="3000" b="1" dirty="0" smtClean="0">
                <a:solidFill>
                  <a:srgbClr val="7030A0"/>
                </a:solidFill>
              </a:rPr>
              <a:t> 9-х классов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solidFill>
                  <a:srgbClr val="7030A0"/>
                </a:solidFill>
              </a:rPr>
              <a:t> 20 мая 2026 года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rgbClr val="C0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>
                <a:solidFill>
                  <a:srgbClr val="0070C0"/>
                </a:solidFill>
              </a:rPr>
              <a:t>Тытыш</a:t>
            </a:r>
            <a:r>
              <a:rPr lang="ru-RU" dirty="0" smtClean="0">
                <a:solidFill>
                  <a:srgbClr val="0070C0"/>
                </a:solidFill>
              </a:rPr>
              <a:t> Т.А., заместитель директора по УВР МАОУ «Гимназия № 76»</a:t>
            </a:r>
          </a:p>
        </p:txBody>
      </p:sp>
      <p:pic>
        <p:nvPicPr>
          <p:cNvPr id="5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631" y="249305"/>
            <a:ext cx="1619844" cy="115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7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6" y="0"/>
            <a:ext cx="11115674" cy="1142999"/>
          </a:xfrm>
        </p:spPr>
        <p:txBody>
          <a:bodyPr/>
          <a:lstStyle/>
          <a:p>
            <a:pPr marL="182880" indent="-182880">
              <a:lnSpc>
                <a:spcPct val="10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оборудуются стационарными и переносными металлоискателями, средствами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видеонаблюдения в каждой аудитории и в штабе ППЭ</a:t>
            </a:r>
            <a:endParaRPr lang="ru-RU" sz="2400" dirty="0"/>
          </a:p>
        </p:txBody>
      </p:sp>
      <p:pic>
        <p:nvPicPr>
          <p:cNvPr id="4" name="Рисунок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358106"/>
            <a:ext cx="6096000" cy="437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 descr="http://www.iprofesional.com/adjuntos/jpg/2011/07/3454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1287463"/>
            <a:ext cx="2463800" cy="20939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051" y="2838450"/>
            <a:ext cx="2824163" cy="34115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7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96" y="1040921"/>
            <a:ext cx="1820618" cy="12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30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ытыш\Desktop\slide-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417243"/>
            <a:ext cx="8753475" cy="619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607" y="432399"/>
            <a:ext cx="1820618" cy="12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394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Тытыш\Desktop\slide-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66700"/>
            <a:ext cx="8782050" cy="645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5" y="432399"/>
            <a:ext cx="2133600" cy="151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016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Кто имеет право находиться в ППЭ во время                       проведения экзамена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6374" y="1600201"/>
            <a:ext cx="10106025" cy="4525963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chemeClr val="tx1"/>
                </a:solidFill>
              </a:rPr>
              <a:t>В аудитории ППЭ </a:t>
            </a:r>
            <a:r>
              <a:rPr lang="ru-RU" altLang="ru-RU" sz="2000" b="1" dirty="0">
                <a:solidFill>
                  <a:schemeClr val="tx1"/>
                </a:solidFill>
              </a:rPr>
              <a:t>не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более </a:t>
            </a:r>
            <a:r>
              <a:rPr lang="ru-RU" altLang="ru-RU" sz="2000" b="1" dirty="0">
                <a:solidFill>
                  <a:schemeClr val="tx1"/>
                </a:solidFill>
              </a:rPr>
              <a:t>15 участников ОГЭ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;</a:t>
            </a:r>
            <a:endParaRPr lang="ru-RU" altLang="ru-RU" sz="2000" b="1" dirty="0">
              <a:solidFill>
                <a:schemeClr val="tx1"/>
              </a:solidFill>
            </a:endParaRP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В </a:t>
            </a:r>
            <a:r>
              <a:rPr lang="ru-RU" altLang="ru-RU" sz="2000" b="1" dirty="0">
                <a:solidFill>
                  <a:schemeClr val="tx1"/>
                </a:solidFill>
              </a:rPr>
              <a:t>аудитории не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менее двух организаторов ОГЭ;</a:t>
            </a:r>
            <a:endParaRPr lang="ru-RU" altLang="ru-RU" sz="2000" b="1" dirty="0">
              <a:solidFill>
                <a:schemeClr val="tx1"/>
              </a:solidFill>
            </a:endParaRP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Аккредитованные общественные наблюдатели. На </a:t>
            </a:r>
            <a:r>
              <a:rPr lang="ru-RU" altLang="ru-RU" sz="2000" b="1" dirty="0">
                <a:solidFill>
                  <a:schemeClr val="tx1"/>
                </a:solidFill>
              </a:rPr>
              <a:t>15 участников ОГЭ не более 1 общественного наблюдателя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В ППЭ могут находиться представители СМИ (до момента начала печати КИМ в штабе ППЭ);</a:t>
            </a: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Медицинские работники;</a:t>
            </a: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Сотрудники охраны порядка;</a:t>
            </a: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Представители контролирующих органов (при наличии приказа);</a:t>
            </a: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Обязательно – член ГЭК;</a:t>
            </a: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Организаторы вне аудитории;</a:t>
            </a: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Дежурные на 1 этаже.</a:t>
            </a:r>
          </a:p>
          <a:p>
            <a:endParaRPr lang="ru-RU" altLang="ru-RU" sz="2000" dirty="0"/>
          </a:p>
          <a:p>
            <a:endParaRPr lang="ru-RU" sz="2000" dirty="0"/>
          </a:p>
        </p:txBody>
      </p:sp>
      <p:pic>
        <p:nvPicPr>
          <p:cNvPr id="4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106" y="306684"/>
            <a:ext cx="1820618" cy="12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209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975" y="342900"/>
            <a:ext cx="10258424" cy="866775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ВО ВРЕМЯ ОГЭ ЗАПРЕЩАЮТСЯ: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9405" indent="-319405">
              <a:lnSpc>
                <a:spcPct val="8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Разговоры.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Вставания с мест.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Пересаживания.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Обмен любыми материалами и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предметами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Пользование мобильными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телефонами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иными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средствами                                                                                                                                                  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связи, любыми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электронно-                                                                                                                      вычислительными устройствами                                                                                                                                              (умные часы, микро-наушники) .</a:t>
            </a:r>
            <a:endParaRPr lang="ru-RU" alt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9405" indent="-319405">
              <a:lnSpc>
                <a:spcPct val="8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Пользование справочными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</a:t>
            </a:r>
            <a:r>
              <a:rPr lang="ru-RU" alt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риалами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кроме тех,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которые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указаны  </a:t>
            </a:r>
            <a:r>
              <a:rPr lang="ru-RU" alt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Хождение по ППЭ во время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экзамена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сопровождения.</a:t>
            </a:r>
          </a:p>
          <a:p>
            <a:endParaRPr lang="ru-RU" sz="1800" dirty="0"/>
          </a:p>
        </p:txBody>
      </p:sp>
      <p:pic>
        <p:nvPicPr>
          <p:cNvPr id="1026" name="Picture 2" descr="C:\Users\Тытыш\Desktop\slide17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083469"/>
            <a:ext cx="7267575" cy="545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45" y="85255"/>
            <a:ext cx="1404981" cy="99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407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95274"/>
            <a:ext cx="10972800" cy="1019175"/>
          </a:xfrm>
        </p:spPr>
        <p:txBody>
          <a:bodyPr/>
          <a:lstStyle/>
          <a:p>
            <a:r>
              <a:rPr lang="ru-RU" altLang="ru-RU" dirty="0">
                <a:latin typeface="Times New Roman" panose="02020603050405020304" pitchFamily="18" charset="0"/>
              </a:rPr>
              <a:t>УДАЛЕНИЕ С ОГЭ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876424"/>
          </a:xfrm>
        </p:spPr>
        <p:txBody>
          <a:bodyPr>
            <a:normAutofit lnSpcReduction="10000"/>
          </a:bodyPr>
          <a:lstStyle/>
          <a:p>
            <a:r>
              <a:rPr lang="ru-RU" altLang="ru-RU" b="1" dirty="0">
                <a:solidFill>
                  <a:srgbClr val="663300"/>
                </a:solidFill>
                <a:latin typeface="Times New Roman" panose="02020603050405020304" pitchFamily="18" charset="0"/>
              </a:rPr>
              <a:t>При нарушении правил и отказе в их соблюдении</a:t>
            </a: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</a:rPr>
              <a:t>  </a:t>
            </a:r>
            <a:r>
              <a:rPr lang="ru-RU" altLang="ru-RU" b="1" dirty="0">
                <a:solidFill>
                  <a:srgbClr val="663300"/>
                </a:solidFill>
                <a:latin typeface="Times New Roman" panose="02020603050405020304" pitchFamily="18" charset="0"/>
              </a:rPr>
              <a:t>организаторы</a:t>
            </a: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</a:rPr>
              <a:t> совместно с уполномоченным представителем ГЭК </a:t>
            </a:r>
            <a:r>
              <a:rPr lang="ru-RU" altLang="ru-RU" b="1" dirty="0">
                <a:solidFill>
                  <a:srgbClr val="663300"/>
                </a:solidFill>
                <a:latin typeface="Times New Roman" panose="02020603050405020304" pitchFamily="18" charset="0"/>
              </a:rPr>
              <a:t>вправе удалить участника ОГЭ с экзамена с внесением записи в протокол проведения экзамена в аудитории с указанием причины удаления. На бланках и в пропуске проставляется метка о факте удаления с экзамена.</a:t>
            </a: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213324"/>
            <a:ext cx="1820618" cy="12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00" y="365724"/>
            <a:ext cx="1654602" cy="117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084" y="49515"/>
            <a:ext cx="1820618" cy="12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459" y="0"/>
            <a:ext cx="1820618" cy="12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43001" y="3444387"/>
            <a:ext cx="9618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FF0000"/>
                </a:solidFill>
              </a:rPr>
              <a:t>До повторной сдачи ОГЭ в текущем году  не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допускаются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: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1350" y="4029075"/>
            <a:ext cx="93080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altLang="ru-RU" sz="2400" dirty="0"/>
              <a:t>Участники ОГЭ, </a:t>
            </a:r>
            <a:r>
              <a:rPr lang="ru-RU" altLang="ru-RU" sz="2400" b="1" dirty="0">
                <a:solidFill>
                  <a:srgbClr val="FF0000"/>
                </a:solidFill>
              </a:rPr>
              <a:t>не явившиеся </a:t>
            </a:r>
            <a:r>
              <a:rPr lang="ru-RU" altLang="ru-RU" sz="2400" dirty="0"/>
              <a:t>на экзамен без уважительной причины</a:t>
            </a:r>
            <a:r>
              <a:rPr lang="ru-RU" altLang="ru-RU" sz="2400" dirty="0" smtClean="0"/>
              <a:t>;</a:t>
            </a:r>
            <a:endParaRPr lang="ru-RU" altLang="ru-RU" sz="2400" dirty="0"/>
          </a:p>
          <a:p>
            <a:pPr>
              <a:buNone/>
            </a:pPr>
            <a:r>
              <a:rPr lang="ru-RU" altLang="ru-RU" sz="2400" dirty="0"/>
              <a:t>   Участники ОГЭ, результаты которых были отменены ГЭК, в связи с выявлением фактов </a:t>
            </a:r>
            <a:r>
              <a:rPr lang="ru-RU" altLang="ru-RU" sz="2400" b="1" dirty="0">
                <a:solidFill>
                  <a:srgbClr val="FF0000"/>
                </a:solidFill>
              </a:rPr>
              <a:t>нарушения участником </a:t>
            </a:r>
            <a:r>
              <a:rPr lang="ru-RU" altLang="ru-RU" sz="2400" dirty="0"/>
              <a:t>ОГЭ установленного порядка проведения ОГЭ.</a:t>
            </a:r>
          </a:p>
        </p:txBody>
      </p:sp>
    </p:spTree>
    <p:extLst>
      <p:ext uri="{BB962C8B-B14F-4D97-AF65-F5344CB8AC3E}">
        <p14:creationId xmlns:p14="http://schemas.microsoft.com/office/powerpoint/2010/main" val="4003578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11410950" cy="1085850"/>
          </a:xfrm>
        </p:spPr>
        <p:txBody>
          <a:bodyPr/>
          <a:lstStyle/>
          <a:p>
            <a:r>
              <a:rPr lang="ru-RU" altLang="ru-RU" sz="2000" b="1" dirty="0">
                <a:solidFill>
                  <a:srgbClr val="240AE4"/>
                </a:solidFill>
                <a:cs typeface="Times New Roman" panose="02020603050405020304" pitchFamily="18" charset="0"/>
              </a:rPr>
              <a:t>Особенности проведения экзаменов ГИА-9 по отдельным учебным предметам</a:t>
            </a:r>
            <a:r>
              <a:rPr lang="ru-RU" altLang="ru-RU" sz="2400" dirty="0"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cs typeface="Times New Roman" panose="02020603050405020304" pitchFamily="18" charset="0"/>
              </a:rPr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964789"/>
              </p:ext>
            </p:extLst>
          </p:nvPr>
        </p:nvGraphicFramePr>
        <p:xfrm>
          <a:off x="628650" y="762000"/>
          <a:ext cx="10972800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  <a:gridCol w="3657600"/>
              </a:tblGrid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algn="ctr" eaLnBrk="1" hangingPunct="1">
                        <a:buNone/>
                      </a:pPr>
                      <a:r>
                        <a:rPr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lang="ru-RU" alt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algn="ctr" eaLnBrk="1" hangingPunct="1">
                        <a:buNone/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</a:p>
                    <a:p>
                      <a:pPr lvl="0" indent="20955" algn="ctr" eaLnBrk="1" hangingPunct="1">
                        <a:buNone/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</a:t>
                      </a:r>
                      <a:endParaRPr lang="ru-RU" alt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algn="ctr" eaLnBrk="1" hangingPunct="1">
                        <a:buNone/>
                      </a:pPr>
                      <a:r>
                        <a:rPr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Разрешенные дополнительные </a:t>
                      </a:r>
                      <a:endParaRPr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algn="ctr" eaLnBrk="1" hangingPunct="1">
                        <a:buNone/>
                      </a:pPr>
                      <a:r>
                        <a:rPr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 и оборудование</a:t>
                      </a:r>
                      <a:endParaRPr lang="ru-RU" alt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</a:tr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r>
                        <a:rPr sz="2400" b="1" dirty="0" err="1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</a:t>
                      </a:r>
                      <a:r>
                        <a:rPr sz="2400" b="1" dirty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dirty="0" err="1" smtClean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  <a:r>
                        <a:rPr lang="ru-RU" sz="2400" b="1" dirty="0" smtClean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8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2»: 0-14</a:t>
                      </a:r>
                    </a:p>
                    <a:p>
                      <a:r>
                        <a:rPr lang="ru-RU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«3»: </a:t>
                      </a:r>
                      <a:r>
                        <a:rPr lang="ru-RU" sz="1400" b="1" i="0" u="none" kern="1200" baseline="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-25</a:t>
                      </a:r>
                    </a:p>
                    <a:p>
                      <a:r>
                        <a:rPr lang="ru-RU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«4»: 26 - 32</a:t>
                      </a:r>
                      <a:r>
                        <a:rPr lang="ru-RU" sz="1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из них не менее 6 баллов за грамотность (по критериям ГК1-ГК4). Если по критериям ГК1-ГК4 обучающийся набрал менее </a:t>
                      </a:r>
                      <a:r>
                        <a:rPr lang="ru-RU" sz="1400" b="1" i="0" u="non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баллов, выставляется отметка «3».</a:t>
                      </a:r>
                    </a:p>
                    <a:p>
                      <a:pPr fontAlgn="base"/>
                      <a:r>
                        <a:rPr lang="ru-RU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«5»: 33-37</a:t>
                      </a:r>
                      <a:r>
                        <a:rPr lang="ru-RU" sz="1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из них не менее 9 баллов за грамотность (по критериям ГК1-ГК4). Если по критериям ГК1-ГК4 обучающийся набрал менее </a:t>
                      </a:r>
                      <a:r>
                        <a:rPr lang="ru-RU" sz="1400" b="1" i="0" u="non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баллов, выставляется отметка «4».</a:t>
                      </a:r>
                      <a:br>
                        <a:rPr lang="ru-RU" sz="1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endParaRPr lang="ru-RU" sz="1800" b="0" i="0" u="none" kern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минут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часа 55 минут)</a:t>
                      </a:r>
                      <a:endParaRPr lang="ru-RU" altLang="en-US" sz="24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Орфографические словари.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2000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Аппаратура, которая может обеспечить качественное воспроизведение аудиозаписей с компакт-диска (формат аудиозаписи –</a:t>
                      </a:r>
                      <a:r>
                        <a:rPr lang="en-US" altLang="x-none" sz="2000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</a:t>
                      </a:r>
                      <a:r>
                        <a:rPr sz="2000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3).</a:t>
                      </a:r>
                      <a:endParaRPr lang="ru-RU" altLang="en-US" sz="2000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</a:tr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400" b="1" dirty="0" err="1" smtClean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400" b="1" dirty="0" smtClean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«2»: 0-7</a:t>
                      </a:r>
                    </a:p>
                    <a:p>
                      <a:r>
                        <a:rPr lang="ru-RU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«3»: </a:t>
                      </a:r>
                      <a:r>
                        <a:rPr lang="ru-RU" sz="1400" b="1" i="0" u="none" kern="1200" baseline="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-14</a:t>
                      </a:r>
                      <a:r>
                        <a:rPr lang="ru-RU" sz="1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не менее 2 баллов получено за выполнение заданий по геометрии</a:t>
                      </a:r>
                    </a:p>
                    <a:p>
                      <a:r>
                        <a:rPr lang="ru-RU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«4»: 15-21</a:t>
                      </a:r>
                      <a:r>
                        <a:rPr lang="ru-RU" sz="1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не менее 2 баллов получено за выполнение заданий по геометрии</a:t>
                      </a:r>
                    </a:p>
                    <a:p>
                      <a:pPr fontAlgn="base"/>
                      <a:r>
                        <a:rPr lang="ru-RU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«5»: 22-31</a:t>
                      </a:r>
                      <a:r>
                        <a:rPr lang="ru-RU" sz="1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не менее 2 баллов получено за выполнение заданий по геометрии</a:t>
                      </a:r>
                      <a:br>
                        <a:rPr lang="ru-RU" sz="1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endParaRPr lang="ru-RU" altLang="en-US" sz="1400" b="1" dirty="0" smtClean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минут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часа 55 минут)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en-US" sz="24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18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каждого участника экзамена:</a:t>
                      </a:r>
                      <a:endParaRPr sz="1800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eaLnBrk="1" hangingPunct="1">
                        <a:buNone/>
                      </a:pPr>
                      <a:r>
                        <a:rPr sz="1800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Справочные материалы, содержащие таблицу квадратов двузначных чисел, основные формулы по алгебре и геометрии.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800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Разрешается на экзамене </a:t>
                      </a:r>
                      <a:r>
                        <a:rPr sz="1800" dirty="0" err="1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</a:t>
                      </a:r>
                      <a:r>
                        <a:rPr sz="1800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dirty="0" err="1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линейку</a:t>
                      </a:r>
                      <a:r>
                        <a:rPr lang="ru-RU" sz="1800" b="0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altLang="en-US" sz="1800" b="1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</a:tr>
            </a:tbl>
          </a:graphicData>
        </a:graphic>
      </p:graphicFrame>
      <p:pic>
        <p:nvPicPr>
          <p:cNvPr id="5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813" y="5957438"/>
            <a:ext cx="1267537" cy="90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8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85800"/>
          </a:xfrm>
        </p:spPr>
        <p:txBody>
          <a:bodyPr/>
          <a:lstStyle/>
          <a:p>
            <a:r>
              <a:rPr lang="ru-RU" altLang="ru-RU" sz="6000" dirty="0">
                <a:cs typeface="Times New Roman" panose="02020603050405020304" pitchFamily="18" charset="0"/>
              </a:rPr>
              <a:t/>
            </a:r>
            <a:br>
              <a:rPr lang="ru-RU" altLang="ru-RU" sz="6000" dirty="0"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240AE4"/>
                </a:solidFill>
                <a:cs typeface="Times New Roman" panose="02020603050405020304" pitchFamily="18" charset="0"/>
              </a:rPr>
              <a:t>Особенности проведения экзаменов ГИА-9 по отдельным учебным предметам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450023"/>
              </p:ext>
            </p:extLst>
          </p:nvPr>
        </p:nvGraphicFramePr>
        <p:xfrm>
          <a:off x="609600" y="1085850"/>
          <a:ext cx="10972800" cy="5053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  <a:gridCol w="3657600"/>
              </a:tblGrid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lang="ru-RU" alt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eaLnBrk="1" hangingPunct="1">
                        <a:buNone/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</a:t>
                      </a:r>
                      <a:endParaRPr lang="ru-RU" alt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Разрешенные дополнительные 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eaLnBrk="1" hangingPunct="1">
                        <a:buNone/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 и оборудование</a:t>
                      </a:r>
                      <a:endParaRPr lang="ru-RU" alt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</a:tr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r>
                        <a:rPr sz="2400" b="1" dirty="0" err="1" smtClean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r>
                        <a:rPr lang="ru-RU" sz="2400" b="1" dirty="0" smtClean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«2»: 0-10</a:t>
                      </a:r>
                      <a:r>
                        <a:rPr lang="ru-RU" sz="1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 </a:t>
                      </a:r>
                      <a:r>
                        <a:rPr lang="ru-RU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«3»: </a:t>
                      </a:r>
                      <a:r>
                        <a:rPr lang="ru-RU" sz="1400" b="1" i="0" u="none" kern="1200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  <a:r>
                        <a:rPr lang="ru-RU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-20</a:t>
                      </a:r>
                      <a:r>
                        <a:rPr lang="ru-RU" sz="1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</a:t>
                      </a:r>
                    </a:p>
                    <a:p>
                      <a:r>
                        <a:rPr lang="ru-RU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«4»: 21-29</a:t>
                      </a:r>
                      <a:r>
                        <a:rPr lang="ru-RU" sz="1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 </a:t>
                      </a:r>
                      <a:r>
                        <a:rPr lang="ru-RU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«5»: 30-37</a:t>
                      </a:r>
                      <a:r>
                        <a:rPr lang="ru-RU" sz="1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минут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часа)</a:t>
                      </a:r>
                      <a:endParaRPr lang="ru-RU" altLang="en-US" sz="20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используются.</a:t>
                      </a:r>
                      <a:endParaRPr lang="ru-RU" altLang="en-US" sz="20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</a:tr>
              <a:tr h="84761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-36830" eaLnBrk="1" hangingPunct="1">
                        <a:buNone/>
                      </a:pPr>
                      <a:r>
                        <a:rPr sz="1400" b="1" dirty="0" err="1" smtClean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400" b="1" dirty="0" smtClean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«2»: 0-13</a:t>
                      </a:r>
                      <a:r>
                        <a:rPr lang="ru-RU" sz="1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 </a:t>
                      </a:r>
                      <a:r>
                        <a:rPr lang="ru-RU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«3»: </a:t>
                      </a:r>
                      <a:r>
                        <a:rPr lang="ru-RU" sz="1400" b="1" i="0" u="none" kern="1200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</a:t>
                      </a:r>
                      <a:r>
                        <a:rPr lang="ru-RU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-23</a:t>
                      </a:r>
                      <a:r>
                        <a:rPr lang="ru-RU" sz="1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</a:t>
                      </a:r>
                    </a:p>
                    <a:p>
                      <a:r>
                        <a:rPr lang="ru-RU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«4»: 24-31</a:t>
                      </a:r>
                      <a:r>
                        <a:rPr lang="ru-RU" sz="1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 </a:t>
                      </a:r>
                      <a:r>
                        <a:rPr lang="ru-RU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«5»: 32-37</a:t>
                      </a:r>
                      <a:r>
                        <a:rPr lang="ru-RU" sz="1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0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</a:t>
                      </a:r>
                      <a:r>
                        <a:rPr sz="2000" b="1" dirty="0" err="1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часа</a:t>
                      </a:r>
                      <a:r>
                        <a:rPr sz="20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sz="20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используются.</a:t>
                      </a:r>
                      <a:endParaRPr lang="ru-RU" altLang="en-US" sz="20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</a:tr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400" b="1" dirty="0" err="1" smtClean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400" b="1" dirty="0" smtClean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«2»: 0-15</a:t>
                      </a:r>
                      <a:r>
                        <a:rPr lang="ru-RU" sz="1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 </a:t>
                      </a:r>
                    </a:p>
                    <a:p>
                      <a:r>
                        <a:rPr lang="ru-RU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«3»: </a:t>
                      </a:r>
                      <a:r>
                        <a:rPr lang="ru-RU" sz="1400" b="1" i="0" u="none" kern="1200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  <a:r>
                        <a:rPr lang="ru-RU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-25</a:t>
                      </a:r>
                      <a:r>
                        <a:rPr lang="ru-RU" sz="1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</a:t>
                      </a:r>
                    </a:p>
                    <a:p>
                      <a:r>
                        <a:rPr lang="ru-RU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«4»: 26-34</a:t>
                      </a:r>
                      <a:r>
                        <a:rPr lang="ru-RU" sz="1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</a:t>
                      </a:r>
                    </a:p>
                    <a:p>
                      <a:r>
                        <a:rPr lang="ru-RU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«5»: 35-42</a:t>
                      </a:r>
                      <a:r>
                        <a:rPr lang="ru-RU" sz="1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минут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часа 55 минут)</a:t>
                      </a:r>
                      <a:endParaRPr lang="ru-RU" altLang="en-US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  <a:tabLst>
                          <a:tab pos="5940425" algn="l"/>
                        </a:tabLst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Книги с текстами художественных произведений </a:t>
                      </a:r>
                      <a:r>
                        <a:rPr sz="1400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сборники лирики, в которых не должно быть вступительных статей и </a:t>
                      </a:r>
                      <a:r>
                        <a:rPr sz="1400" dirty="0" err="1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комментариев</a:t>
                      </a:r>
                      <a:r>
                        <a:rPr lang="ru-RU" sz="1400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орфографический словарь.</a:t>
                      </a:r>
                      <a:r>
                        <a:rPr sz="14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14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914400" eaLnBrk="1" hangingPunct="1">
                        <a:buNone/>
                        <a:tabLst>
                          <a:tab pos="5940425" algn="l"/>
                        </a:tabLst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Пользование личными текстами художественных произведений и сборниками лирики участникам ОГЭ запрещено.</a:t>
                      </a:r>
                      <a:endParaRPr lang="ru-RU" altLang="en-US" sz="14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</a:tr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400" b="1" dirty="0" err="1" smtClean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400" b="1" dirty="0" smtClean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«2»: 0-9</a:t>
                      </a:r>
                      <a:r>
                        <a:rPr lang="ru-RU" sz="1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 </a:t>
                      </a:r>
                      <a:r>
                        <a:rPr lang="ru-RU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«3»: </a:t>
                      </a:r>
                      <a:r>
                        <a:rPr lang="ru-RU" sz="1400" b="1" i="0" u="none" kern="1200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-20</a:t>
                      </a:r>
                      <a:r>
                        <a:rPr lang="ru-RU" sz="1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</a:t>
                      </a:r>
                    </a:p>
                    <a:p>
                      <a:r>
                        <a:rPr lang="ru-RU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«4»: 21-30 </a:t>
                      </a:r>
                      <a:r>
                        <a:rPr lang="ru-RU" sz="1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баллов </a:t>
                      </a:r>
                      <a:r>
                        <a:rPr lang="ru-RU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«5»: 31-38</a:t>
                      </a:r>
                      <a:r>
                        <a:rPr lang="ru-RU" sz="1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</a:t>
                      </a:r>
                    </a:p>
                    <a:p>
                      <a:pPr lvl="0" indent="20955" eaLnBrk="1" hangingPunct="1">
                        <a:buNone/>
                      </a:pPr>
                      <a:endParaRPr lang="ru-RU" altLang="en-US" sz="2400" b="1" dirty="0" smtClean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минут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часа)</a:t>
                      </a:r>
                      <a:endParaRPr lang="ru-RU" altLang="en-US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1400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по правилам безопасности.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400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каждого участника экзамена: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400" b="1" dirty="0" err="1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Непрограммируемый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err="1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калькулятор</a:t>
                      </a:r>
                      <a:r>
                        <a:rPr lang="ru-RU" sz="14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линейка для построения графиков и схем</a:t>
                      </a:r>
                      <a:endParaRPr lang="ru-RU" altLang="en-US" sz="14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</a:tr>
            </a:tbl>
          </a:graphicData>
        </a:graphic>
      </p:graphicFrame>
      <p:pic>
        <p:nvPicPr>
          <p:cNvPr id="5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282" y="296201"/>
            <a:ext cx="1096718" cy="77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0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50" y="285750"/>
            <a:ext cx="10458449" cy="752475"/>
          </a:xfrm>
        </p:spPr>
        <p:txBody>
          <a:bodyPr/>
          <a:lstStyle/>
          <a:p>
            <a:r>
              <a:rPr lang="ru-RU" altLang="ru-RU" sz="2000" b="1" dirty="0">
                <a:solidFill>
                  <a:srgbClr val="240AE4"/>
                </a:solidFill>
                <a:cs typeface="Times New Roman" panose="02020603050405020304" pitchFamily="18" charset="0"/>
              </a:rPr>
              <a:t>Особенности проведения экзаменов ГИА-9 по отдельным учебным предметам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834150"/>
              </p:ext>
            </p:extLst>
          </p:nvPr>
        </p:nvGraphicFramePr>
        <p:xfrm>
          <a:off x="733425" y="1133475"/>
          <a:ext cx="10972800" cy="504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  <a:gridCol w="3657600"/>
              </a:tblGrid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algn="ctr" eaLnBrk="1" hangingPunct="1">
                        <a:buNone/>
                      </a:pPr>
                      <a:r>
                        <a:rPr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lang="ru-RU" alt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algn="ctr" eaLnBrk="1" hangingPunct="1">
                        <a:buNone/>
                      </a:pPr>
                      <a:r>
                        <a:rPr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algn="ctr" eaLnBrk="1" hangingPunct="1">
                        <a:buNone/>
                      </a:pPr>
                      <a:r>
                        <a:rPr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</a:t>
                      </a:r>
                      <a:endParaRPr lang="ru-RU" alt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algn="ctr" eaLnBrk="1" hangingPunct="1">
                        <a:buNone/>
                      </a:pPr>
                      <a:r>
                        <a:rPr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Разрешенные дополнительные </a:t>
                      </a:r>
                      <a:endParaRPr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algn="ctr" eaLnBrk="1" hangingPunct="1">
                        <a:buNone/>
                      </a:pPr>
                      <a:r>
                        <a:rPr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 и оборудование</a:t>
                      </a:r>
                      <a:endParaRPr lang="ru-RU" alt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000" b="1" dirty="0" err="1" smtClean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000" b="1" dirty="0" smtClean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«2»: 0-9</a:t>
                      </a:r>
                      <a:r>
                        <a:rPr lang="ru-RU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</a:t>
                      </a:r>
                    </a:p>
                    <a:p>
                      <a:r>
                        <a:rPr lang="ru-RU" sz="16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«3»: </a:t>
                      </a:r>
                      <a:r>
                        <a:rPr lang="ru-RU" sz="1600" b="1" i="0" u="none" kern="1200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6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-20</a:t>
                      </a:r>
                      <a:r>
                        <a:rPr lang="ru-RU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</a:t>
                      </a:r>
                    </a:p>
                    <a:p>
                      <a:r>
                        <a:rPr lang="ru-RU" sz="16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«4»: 21-30</a:t>
                      </a:r>
                      <a:r>
                        <a:rPr lang="ru-RU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</a:t>
                      </a:r>
                    </a:p>
                    <a:p>
                      <a:r>
                        <a:rPr lang="ru-RU" sz="16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«5»: 31-40</a:t>
                      </a:r>
                      <a:r>
                        <a:rPr lang="ru-RU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</a:t>
                      </a:r>
                    </a:p>
                    <a:p>
                      <a:pPr lvl="0" indent="20955" eaLnBrk="1" hangingPunct="1">
                        <a:buNone/>
                      </a:pPr>
                      <a:endParaRPr lang="ru-RU" altLang="en-US" sz="2000" b="1" dirty="0" smtClean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eaLnBrk="1" hangingPunct="1">
                        <a:buNone/>
                      </a:pPr>
                      <a:endParaRPr lang="ru-RU" altLang="en-US" sz="2000" b="1" dirty="0" smtClean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eaLnBrk="1" hangingPunct="1">
                        <a:buNone/>
                      </a:pPr>
                      <a:endParaRPr lang="ru-RU" altLang="en-US" sz="2000" b="1" dirty="0" smtClean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0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sz="20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20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sz="20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часа)</a:t>
                      </a:r>
                      <a:endParaRPr lang="ru-RU" altLang="en-US" sz="20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  <a:tabLst>
                          <a:tab pos="5940425" algn="l"/>
                        </a:tabLst>
                      </a:pPr>
                      <a:r>
                        <a:rPr sz="15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Инструкция по правилам безопасности (для каждой аудитории). 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5940425" algn="l"/>
                        </a:tabLst>
                      </a:pPr>
                      <a:r>
                        <a:rPr sz="15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каждого участника экзамена: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5940425" algn="l"/>
                        </a:tabLst>
                      </a:pPr>
                      <a:r>
                        <a:rPr sz="15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«Периодическая система химических элементов Д.И. Менделеева»;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5940425" algn="l"/>
                        </a:tabLst>
                      </a:pPr>
                      <a:r>
                        <a:rPr sz="15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Таблица растворимости солей, кислот и оснований в воде;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5940425" algn="l"/>
                        </a:tabLst>
                      </a:pPr>
                      <a:r>
                        <a:rPr sz="15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Электрохимический ряд напряжений металлов (ИК участника ОГЭ).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5940425" algn="l"/>
                        </a:tabLst>
                      </a:pPr>
                      <a:r>
                        <a:rPr sz="15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Непрограммируемый </a:t>
                      </a:r>
                      <a:r>
                        <a:rPr sz="1500" b="1" dirty="0" err="1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калькулятор</a:t>
                      </a:r>
                      <a:r>
                        <a:rPr sz="15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 smtClean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914400" eaLnBrk="1" hangingPunct="1">
                        <a:buNone/>
                        <a:tabLst>
                          <a:tab pos="5940425" algn="l"/>
                        </a:tabLst>
                      </a:pPr>
                      <a:r>
                        <a:rPr lang="ru-RU" altLang="en-US" sz="15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Линейка.</a:t>
                      </a:r>
                      <a:endParaRPr lang="ru-RU" altLang="en-US" sz="15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000" b="1" dirty="0" err="1" smtClean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000" b="1" dirty="0" smtClean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6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2»: 0-12</a:t>
                      </a:r>
                      <a:r>
                        <a:rPr lang="ru-RU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</a:t>
                      </a:r>
                    </a:p>
                    <a:p>
                      <a:r>
                        <a:rPr lang="ru-RU" sz="16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«3»: </a:t>
                      </a:r>
                      <a:r>
                        <a:rPr lang="ru-RU" sz="1600" b="1" i="0" u="none" kern="1200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  <a:r>
                        <a:rPr lang="ru-RU" sz="16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-25</a:t>
                      </a:r>
                      <a:r>
                        <a:rPr lang="ru-RU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</a:t>
                      </a:r>
                    </a:p>
                    <a:p>
                      <a:r>
                        <a:rPr lang="ru-RU" sz="16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«4»: 26-37</a:t>
                      </a:r>
                      <a:r>
                        <a:rPr lang="ru-RU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</a:t>
                      </a:r>
                    </a:p>
                    <a:p>
                      <a:r>
                        <a:rPr lang="ru-RU" sz="16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«5»: 38-48</a:t>
                      </a:r>
                      <a:r>
                        <a:rPr lang="ru-RU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</a:t>
                      </a:r>
                    </a:p>
                    <a:p>
                      <a:pPr lvl="0" indent="20955" eaLnBrk="1" hangingPunct="1">
                        <a:buNone/>
                      </a:pPr>
                      <a:endParaRPr lang="ru-RU" altLang="en-US" sz="2000" b="1" dirty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0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20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20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2ч</a:t>
                      </a:r>
                      <a:r>
                        <a:rPr lang="ru-RU" sz="2000" b="1" baseline="0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 мин</a:t>
                      </a:r>
                      <a:r>
                        <a:rPr sz="20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  <a:endParaRPr lang="ru-RU" altLang="en-US" sz="20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15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каждого участника экзамена: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5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sz="1500" b="1" dirty="0" err="1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линейка</a:t>
                      </a:r>
                      <a:r>
                        <a:rPr lang="ru-RU" sz="15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не сод. справочной информации</a:t>
                      </a:r>
                      <a:r>
                        <a:rPr sz="15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sz="15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eaLnBrk="1" hangingPunct="1">
                        <a:buNone/>
                      </a:pPr>
                      <a:r>
                        <a:rPr sz="15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карандаш;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5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непрограммируемый калькулятор.</a:t>
                      </a:r>
                      <a:endParaRPr lang="ru-RU" altLang="en-US" sz="15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  <p:pic>
        <p:nvPicPr>
          <p:cNvPr id="5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117" y="5754539"/>
            <a:ext cx="1459926" cy="103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5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699" y="361950"/>
            <a:ext cx="10144125" cy="571500"/>
          </a:xfrm>
        </p:spPr>
        <p:txBody>
          <a:bodyPr/>
          <a:lstStyle/>
          <a:p>
            <a:r>
              <a:rPr lang="ru-RU" altLang="ru-RU" sz="1800" b="1" dirty="0">
                <a:solidFill>
                  <a:srgbClr val="240AE4"/>
                </a:solidFill>
                <a:cs typeface="Times New Roman" panose="02020603050405020304" pitchFamily="18" charset="0"/>
              </a:rPr>
              <a:t>Особенности</a:t>
            </a:r>
            <a:r>
              <a:rPr lang="ru-RU" altLang="ru-RU" sz="2000" b="1" dirty="0">
                <a:solidFill>
                  <a:srgbClr val="240AE4"/>
                </a:solidFill>
                <a:cs typeface="Times New Roman" panose="02020603050405020304" pitchFamily="18" charset="0"/>
              </a:rPr>
              <a:t> проведения </a:t>
            </a:r>
            <a:r>
              <a:rPr lang="ru-RU" altLang="ru-RU" sz="1900" b="1" dirty="0">
                <a:solidFill>
                  <a:srgbClr val="240AE4"/>
                </a:solidFill>
                <a:cs typeface="Times New Roman" panose="02020603050405020304" pitchFamily="18" charset="0"/>
              </a:rPr>
              <a:t>экзаменов</a:t>
            </a:r>
            <a:r>
              <a:rPr lang="ru-RU" altLang="ru-RU" sz="2000" b="1" dirty="0">
                <a:solidFill>
                  <a:srgbClr val="240AE4"/>
                </a:solidFill>
                <a:cs typeface="Times New Roman" panose="02020603050405020304" pitchFamily="18" charset="0"/>
              </a:rPr>
              <a:t> ГИА-9 по отдельным учебным предметам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212682"/>
              </p:ext>
            </p:extLst>
          </p:nvPr>
        </p:nvGraphicFramePr>
        <p:xfrm>
          <a:off x="609600" y="1600200"/>
          <a:ext cx="10972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  <a:gridCol w="3657600"/>
              </a:tblGrid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lang="ru-RU" altLang="en-US" sz="2000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sz="2000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</a:t>
                      </a:r>
                      <a:endParaRPr lang="ru-RU" altLang="en-US" sz="2000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Разрешенные дополнительные </a:t>
                      </a:r>
                      <a:endParaRPr sz="2000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 и оборудование</a:t>
                      </a:r>
                      <a:endParaRPr lang="ru-RU" altLang="en-US" sz="2000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</a:tr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400" b="1" dirty="0" err="1" smtClean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400" b="1" dirty="0" smtClean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«2»: 0-11</a:t>
                      </a:r>
                      <a:r>
                        <a:rPr lang="ru-RU" sz="18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</a:t>
                      </a:r>
                    </a:p>
                    <a:p>
                      <a:r>
                        <a:rPr lang="ru-RU" sz="18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«3»: </a:t>
                      </a:r>
                      <a:r>
                        <a:rPr lang="ru-RU" sz="1800" b="1" i="0" u="none" kern="1200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ru-RU" sz="18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-18</a:t>
                      </a:r>
                      <a:r>
                        <a:rPr lang="ru-RU" sz="18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</a:t>
                      </a:r>
                    </a:p>
                    <a:p>
                      <a:r>
                        <a:rPr lang="ru-RU" sz="18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«4»: 19-25</a:t>
                      </a:r>
                      <a:r>
                        <a:rPr lang="ru-RU" sz="18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</a:t>
                      </a:r>
                    </a:p>
                    <a:p>
                      <a:r>
                        <a:rPr lang="ru-RU" sz="18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«5»: 26-31</a:t>
                      </a:r>
                      <a:r>
                        <a:rPr lang="ru-RU" sz="18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</a:t>
                      </a:r>
                    </a:p>
                    <a:p>
                      <a:pPr lvl="0" indent="20955" eaLnBrk="1" hangingPunct="1">
                        <a:buNone/>
                      </a:pPr>
                      <a:endParaRPr lang="ru-RU" altLang="en-US" sz="2400" b="1" dirty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4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4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24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</a:t>
                      </a:r>
                      <a:r>
                        <a:rPr sz="2400" b="1" dirty="0" err="1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часа</a:t>
                      </a:r>
                      <a:r>
                        <a:rPr lang="ru-RU" sz="24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 минут</a:t>
                      </a:r>
                      <a:r>
                        <a:rPr sz="24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altLang="en-US" sz="24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каждого участника экзамена: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географические атласы для 7, 8 и 9 классов 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непрограммируемый калькулятор;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линейка.</a:t>
                      </a:r>
                      <a:endParaRPr lang="ru-RU" altLang="en-US" sz="14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400" b="1" dirty="0" err="1" smtClean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2400" b="1" dirty="0" smtClean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«2»: 0-4</a:t>
                      </a:r>
                      <a:r>
                        <a:rPr lang="ru-RU" sz="18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</a:t>
                      </a:r>
                    </a:p>
                    <a:p>
                      <a:r>
                        <a:rPr lang="ru-RU" sz="18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«3»: </a:t>
                      </a:r>
                      <a:r>
                        <a:rPr lang="ru-RU" sz="1800" b="1" i="0" u="none" kern="1200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8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-10</a:t>
                      </a:r>
                      <a:r>
                        <a:rPr lang="ru-RU" sz="18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</a:t>
                      </a:r>
                    </a:p>
                    <a:p>
                      <a:r>
                        <a:rPr lang="ru-RU" sz="18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«4»: 11-16</a:t>
                      </a:r>
                      <a:r>
                        <a:rPr lang="ru-RU" sz="18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</a:t>
                      </a:r>
                    </a:p>
                    <a:p>
                      <a:r>
                        <a:rPr lang="ru-RU" sz="18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«5»: 17-21</a:t>
                      </a:r>
                      <a:r>
                        <a:rPr lang="ru-RU" sz="18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</a:t>
                      </a:r>
                    </a:p>
                    <a:p>
                      <a:pPr lvl="0" indent="20955" eaLnBrk="1" hangingPunct="1">
                        <a:buNone/>
                      </a:pPr>
                      <a:endParaRPr lang="ru-RU" altLang="en-US" sz="2400" b="1" dirty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минут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часа 30 минут)</a:t>
                      </a:r>
                      <a:endParaRPr lang="ru-RU" altLang="en-US" sz="24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Инструкция по правилам безопасности (для каждой аудитории);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резервный компьютер.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каждого участника экзамена: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Компьютер.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400" b="1" dirty="0" err="1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sz="14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компьютере должны быть установлены знакомые участникам экзамена программы.</a:t>
                      </a:r>
                    </a:p>
                  </a:txBody>
                  <a:tcPr marL="68577" marR="68577" marT="0" marB="0"/>
                </a:tc>
              </a:tr>
            </a:tbl>
          </a:graphicData>
        </a:graphic>
      </p:graphicFrame>
      <p:pic>
        <p:nvPicPr>
          <p:cNvPr id="5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382" y="99923"/>
            <a:ext cx="1820618" cy="12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1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B705BC-2EA7-85DC-28DD-3A8153D4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4" y="365125"/>
            <a:ext cx="10544175" cy="1325563"/>
          </a:xfrm>
        </p:spPr>
        <p:txBody>
          <a:bodyPr>
            <a:noAutofit/>
          </a:bodyPr>
          <a:lstStyle/>
          <a:p>
            <a:r>
              <a:rPr lang="ru-RU" sz="2000" b="1" cap="all" spc="-133" dirty="0">
                <a:solidFill>
                  <a:schemeClr val="accent1">
                    <a:lumMod val="50000"/>
                  </a:schemeClr>
                </a:solidFill>
                <a:latin typeface="+mj-lt"/>
                <a:cs typeface="Latha" pitchFamily="34" charset="0"/>
              </a:rPr>
              <a:t>Нормативно-правовые документы, регламентирующие проведение ГИА</a:t>
            </a:r>
            <a:br>
              <a:rPr lang="ru-RU" sz="2000" b="1" cap="all" spc="-133" dirty="0">
                <a:solidFill>
                  <a:schemeClr val="accent1">
                    <a:lumMod val="50000"/>
                  </a:schemeClr>
                </a:solidFill>
                <a:latin typeface="+mj-lt"/>
                <a:cs typeface="Latha" pitchFamily="34" charset="0"/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9CD45B-5F85-824D-826B-A48915FE8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624" y="1387047"/>
            <a:ext cx="7601639" cy="5554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dirty="0">
                <a:solidFill>
                  <a:schemeClr val="tx1"/>
                </a:solidFill>
              </a:rPr>
              <a:t>Нормативные правовые документы, регламентирующие порядок проведения ГИА-9</a:t>
            </a:r>
            <a:endParaRPr lang="ru-RU" sz="1600" dirty="0">
              <a:solidFill>
                <a:schemeClr val="tx1"/>
              </a:solidFill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</a:rPr>
              <a:t>- Федеральный закон от 29.12.2012 № 273-ФЗ «Об образовании в Российской Федерации» (ст.59);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</a:rPr>
              <a:t>- Приказ </a:t>
            </a:r>
            <a:r>
              <a:rPr lang="ru-RU" sz="1600" b="1" dirty="0" err="1">
                <a:solidFill>
                  <a:schemeClr val="tx1"/>
                </a:solidFill>
              </a:rPr>
              <a:t>Рособрнадзора</a:t>
            </a:r>
            <a:r>
              <a:rPr lang="ru-RU" sz="1600" b="1" dirty="0">
                <a:solidFill>
                  <a:schemeClr val="tx1"/>
                </a:solidFill>
              </a:rPr>
              <a:t> и Министерства просвещения РФ от 04.04.2023 №232/551 «Об утверждении Порядка проведения государственной итоговой аттестации по образовательным программам основного общего образования»;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</a:rPr>
              <a:t>- Федеральный закон от 01.04.2025 № 40-ФЗ «О проведении эксперимента по расширению доступности среднего профессионального образования»;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</a:rPr>
              <a:t>- Постановление министерства образования Ростовской области от 18.02.2026 №3 «О мерах по реализации Федерального закона от 01.04.2025 №40-ФЗ»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Приказ </a:t>
            </a:r>
            <a:r>
              <a:rPr lang="ru-RU" sz="1600" b="1" dirty="0" err="1" smtClean="0">
                <a:solidFill>
                  <a:schemeClr val="tx1"/>
                </a:solidFill>
              </a:rPr>
              <a:t>Минпросвещения</a:t>
            </a:r>
            <a:r>
              <a:rPr lang="ru-RU" sz="1600" b="1" dirty="0" smtClean="0">
                <a:solidFill>
                  <a:schemeClr val="tx1"/>
                </a:solidFill>
              </a:rPr>
              <a:t> России, </a:t>
            </a:r>
            <a:r>
              <a:rPr lang="ru-RU" sz="1600" b="1" dirty="0" err="1" smtClean="0">
                <a:solidFill>
                  <a:schemeClr val="tx1"/>
                </a:solidFill>
              </a:rPr>
              <a:t>Рособрнадзора</a:t>
            </a:r>
            <a:r>
              <a:rPr lang="ru-RU" sz="1600" b="1" dirty="0" smtClean="0">
                <a:solidFill>
                  <a:schemeClr val="tx1"/>
                </a:solidFill>
              </a:rPr>
              <a:t> № 800/1906 от 07.11.2025 г. «Об утверждении единого расписания и продолжительности проведения  государственного выпускного экзамена по каждому учебному предмету, требований  </a:t>
            </a:r>
            <a:r>
              <a:rPr lang="ru-RU" sz="1600" b="1" dirty="0">
                <a:solidFill>
                  <a:schemeClr val="tx1"/>
                </a:solidFill>
              </a:rPr>
              <a:t>к использованию средств обучения и воспитания при его проведении в 2026 году».</a:t>
            </a:r>
          </a:p>
        </p:txBody>
      </p:sp>
      <p:pic>
        <p:nvPicPr>
          <p:cNvPr id="7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226" y="296931"/>
            <a:ext cx="1133474" cy="80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9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10801349" cy="933450"/>
          </a:xfrm>
        </p:spPr>
        <p:txBody>
          <a:bodyPr/>
          <a:lstStyle/>
          <a:p>
            <a:r>
              <a:rPr lang="ru-RU" altLang="ru-RU" sz="2000" b="1" dirty="0">
                <a:solidFill>
                  <a:srgbClr val="240AE4"/>
                </a:solidFill>
                <a:cs typeface="Times New Roman" panose="02020603050405020304" pitchFamily="18" charset="0"/>
              </a:rPr>
              <a:t>Особенности проведения экзаменов ГИА-9 по отдельным учебным предметам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411567"/>
              </p:ext>
            </p:extLst>
          </p:nvPr>
        </p:nvGraphicFramePr>
        <p:xfrm>
          <a:off x="838200" y="1118235"/>
          <a:ext cx="11029950" cy="4805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8341"/>
                <a:gridCol w="4314959"/>
                <a:gridCol w="3676650"/>
              </a:tblGrid>
              <a:tr h="78222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algn="ctr" eaLnBrk="1" hangingPunct="1">
                        <a:buNone/>
                      </a:pPr>
                      <a:r>
                        <a:rPr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lang="ru-RU" alt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</a:p>
                    <a:p>
                      <a:pPr lvl="0" indent="20955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</a:t>
                      </a:r>
                      <a:endParaRPr lang="ru-RU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algn="ctr" eaLnBrk="1" hangingPunct="1">
                        <a:buNone/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Разрешенные дополнительные 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algn="ctr" eaLnBrk="1" hangingPunct="1">
                        <a:buNone/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 и оборудование</a:t>
                      </a:r>
                      <a:endParaRPr lang="ru-RU" alt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850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400" b="1" dirty="0" err="1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</a:t>
                      </a:r>
                      <a:r>
                        <a:rPr sz="2400" b="1" dirty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dirty="0" err="1" smtClean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  <a:endParaRPr lang="ru-RU" sz="2400" b="1" dirty="0" smtClean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«2»: 0-28 </a:t>
                      </a:r>
                      <a:r>
                        <a:rPr lang="ru-RU" sz="18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баллов</a:t>
                      </a:r>
                    </a:p>
                    <a:p>
                      <a:r>
                        <a:rPr lang="ru-RU" sz="18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«3»: </a:t>
                      </a:r>
                      <a:r>
                        <a:rPr lang="ru-RU" sz="1800" b="1" i="0" u="none" kern="1200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</a:t>
                      </a:r>
                      <a:r>
                        <a:rPr lang="ru-RU" sz="18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-45</a:t>
                      </a:r>
                      <a:r>
                        <a:rPr lang="ru-RU" sz="18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</a:t>
                      </a:r>
                    </a:p>
                    <a:p>
                      <a:r>
                        <a:rPr lang="ru-RU" sz="18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«4»: 46-57</a:t>
                      </a:r>
                      <a:r>
                        <a:rPr lang="ru-RU" sz="18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</a:t>
                      </a:r>
                    </a:p>
                    <a:p>
                      <a:r>
                        <a:rPr lang="ru-RU" sz="18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«5»: 58-68</a:t>
                      </a:r>
                      <a:r>
                        <a:rPr lang="ru-RU" sz="18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баллов</a:t>
                      </a:r>
                    </a:p>
                    <a:p>
                      <a:pPr lvl="0" indent="20955" eaLnBrk="1" hangingPunct="1">
                        <a:buNone/>
                      </a:pPr>
                      <a:endParaRPr lang="ru-RU" altLang="en-US" sz="2400" b="1" dirty="0" smtClean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eaLnBrk="1" hangingPunct="1">
                        <a:buNone/>
                      </a:pPr>
                      <a:endParaRPr lang="ru-RU" altLang="en-US" sz="2400" b="1" dirty="0" smtClean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eaLnBrk="1" hangingPunct="1">
                        <a:buNone/>
                      </a:pPr>
                      <a:endParaRPr lang="ru-RU" altLang="en-US" sz="2400" b="1" dirty="0" smtClean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eaLnBrk="1" hangingPunct="1">
                        <a:buNone/>
                      </a:pPr>
                      <a:endParaRPr lang="ru-RU" altLang="en-US" sz="2400" b="1" dirty="0" smtClean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eaLnBrk="1" hangingPunct="1">
                        <a:buNone/>
                      </a:pPr>
                      <a:endParaRPr lang="ru-RU" altLang="en-US" sz="2400" b="1" dirty="0" smtClean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eaLnBrk="1" hangingPunct="1">
                        <a:buNone/>
                      </a:pPr>
                      <a:endParaRPr lang="ru-RU" altLang="en-US" sz="2400" b="1" dirty="0" smtClean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eaLnBrk="1" hangingPunct="1">
                        <a:buNone/>
                      </a:pPr>
                      <a:endParaRPr lang="ru-RU" altLang="en-US" sz="2400" b="1" dirty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16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минут 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6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часа на 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6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выполнение письменной части </a:t>
                      </a:r>
                      <a:r>
                        <a:rPr sz="1600" b="1" dirty="0" err="1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sz="16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dirty="0" smtClean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eaLnBrk="1" hangingPunct="1">
                        <a:buNone/>
                      </a:pPr>
                      <a:r>
                        <a:rPr sz="16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sz="16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dirty="0" err="1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r>
                        <a:rPr lang="ru-RU" sz="16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sz="1600" b="1" dirty="0" err="1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sz="16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устный 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600" b="1" dirty="0" err="1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</a:t>
                      </a:r>
                      <a:r>
                        <a:rPr sz="16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sz="16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18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по правилам безопасности (для каждой аудитории);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sz="1400" b="1" dirty="0" err="1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</a:t>
                      </a:r>
                      <a:r>
                        <a:rPr lang="ru-RU" sz="14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не имеющий доступ к сети «Интернет»</a:t>
                      </a:r>
                      <a:endParaRPr sz="14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eaLnBrk="1" hangingPunct="1">
                        <a:buNone/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b="1" dirty="0" err="1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аудиогарнитура</a:t>
                      </a:r>
                      <a:r>
                        <a:rPr lang="ru-RU" sz="1400" b="1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выполнения заданий, предусматривающих устные ответы.</a:t>
                      </a:r>
                      <a:endParaRPr sz="14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eaLnBrk="1" hangingPunct="1">
                        <a:buNone/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аудитории для проведения письменной части экзамена необходимо установить звуковоспроизводящее устройство (компьютер с колонками), обеспечивающее качественное воспроизведение аудиозаписи в формате МР3.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1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sz="20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eaLnBrk="1" hangingPunct="1">
                        <a:buNone/>
                      </a:pPr>
                      <a:r>
                        <a:rPr sz="16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en-US" sz="16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1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731264" y="329185"/>
            <a:ext cx="8424672" cy="832338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cap="all" spc="-133" dirty="0" smtClean="0">
                <a:solidFill>
                  <a:srgbClr val="002060"/>
                </a:solidFill>
                <a:cs typeface="Latha" pitchFamily="34" charset="0"/>
              </a:rPr>
              <a:t>Аттестат  </a:t>
            </a:r>
            <a:r>
              <a:rPr lang="ru-RU" altLang="ru-RU" sz="2400" b="1" cap="all" spc="-133" dirty="0">
                <a:solidFill>
                  <a:srgbClr val="002060"/>
                </a:solidFill>
                <a:cs typeface="Latha" pitchFamily="34" charset="0"/>
              </a:rPr>
              <a:t>об </a:t>
            </a:r>
            <a:r>
              <a:rPr lang="ru-RU" altLang="ru-RU" sz="2400" b="1" cap="all" spc="-133" dirty="0" smtClean="0">
                <a:solidFill>
                  <a:srgbClr val="002060"/>
                </a:solidFill>
                <a:cs typeface="Latha" pitchFamily="34" charset="0"/>
              </a:rPr>
              <a:t> основном </a:t>
            </a:r>
            <a:r>
              <a:rPr lang="ru-RU" altLang="ru-RU" sz="2400" b="1" cap="all" spc="-133" dirty="0">
                <a:solidFill>
                  <a:srgbClr val="002060"/>
                </a:solidFill>
                <a:cs typeface="Latha" pitchFamily="34" charset="0"/>
              </a:rPr>
              <a:t>общем образовании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722826"/>
              </p:ext>
            </p:extLst>
          </p:nvPr>
        </p:nvGraphicFramePr>
        <p:xfrm>
          <a:off x="438149" y="1124975"/>
          <a:ext cx="6496051" cy="544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142976" y="1756612"/>
            <a:ext cx="4678693" cy="4811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Русский язык: 15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Математика: 8 (</a:t>
            </a:r>
            <a:r>
              <a:rPr lang="ru-RU" sz="1867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 менее 2 баллов из 8 получено за выполнение заданий по геометрии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Физика: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Обществознание: 14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Литература: 16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Химия: 10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Информатика: 5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География: 12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Биология: 13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История: 11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Английский язык: 29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0185" y="1310091"/>
            <a:ext cx="4055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Минимальные баллы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914400" y="5342841"/>
            <a:ext cx="3990588" cy="1225409"/>
          </a:xfrm>
          <a:prstGeom prst="wedgeRoundRectCallout">
            <a:avLst>
              <a:gd name="adj1" fmla="val -21327"/>
              <a:gd name="adj2" fmla="val -993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Перевод баллов в оценку, для каждого предмета – своя шкала перевода</a:t>
            </a:r>
          </a:p>
        </p:txBody>
      </p:sp>
      <p:pic>
        <p:nvPicPr>
          <p:cNvPr id="10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282" y="213324"/>
            <a:ext cx="1635036" cy="116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6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952500" y="228026"/>
            <a:ext cx="9258302" cy="804863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cap="all" spc="-133" dirty="0">
                <a:solidFill>
                  <a:schemeClr val="accent1">
                    <a:lumMod val="50000"/>
                  </a:schemeClr>
                </a:solidFill>
                <a:cs typeface="Latha" pitchFamily="34" charset="0"/>
              </a:rPr>
              <a:t>Аттестат об основном общем образовании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874621"/>
              </p:ext>
            </p:extLst>
          </p:nvPr>
        </p:nvGraphicFramePr>
        <p:xfrm>
          <a:off x="431371" y="1147703"/>
          <a:ext cx="11760629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50" name="TextBox 7"/>
          <p:cNvSpPr txBox="1">
            <a:spLocks noChangeArrowheads="1"/>
          </p:cNvSpPr>
          <p:nvPr/>
        </p:nvSpPr>
        <p:spPr bwMode="auto">
          <a:xfrm rot="16200000">
            <a:off x="7684040" y="4766388"/>
            <a:ext cx="1064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средняя</a:t>
            </a:r>
          </a:p>
        </p:txBody>
      </p:sp>
      <p:sp>
        <p:nvSpPr>
          <p:cNvPr id="6152" name="TextBox 9"/>
          <p:cNvSpPr txBox="1">
            <a:spLocks noChangeArrowheads="1"/>
          </p:cNvSpPr>
          <p:nvPr/>
        </p:nvSpPr>
        <p:spPr bwMode="auto">
          <a:xfrm rot="-5400000">
            <a:off x="7588029" y="2402152"/>
            <a:ext cx="1064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средняя</a:t>
            </a:r>
          </a:p>
        </p:txBody>
      </p:sp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1085227" y="5808972"/>
            <a:ext cx="101771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аттестат выставляются отметки по </a:t>
            </a:r>
            <a:r>
              <a:rPr lang="ru-RU" altLang="ru-RU" sz="1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всем предметам </a:t>
            </a:r>
            <a:r>
              <a:rPr lang="ru-RU" alt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изучаемым на уровне основного общего </a:t>
            </a:r>
            <a:r>
              <a:rPr lang="ru-RU" alt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образования.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предметам по которым выпускник не сдавал экзамен – в аттестат выставляется годовая оценка за 9 класс!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990" y="213324"/>
            <a:ext cx="1335327" cy="94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4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5560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Выбор экзаменов и ППЭ в 2026 г.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213075"/>
              </p:ext>
            </p:extLst>
          </p:nvPr>
        </p:nvGraphicFramePr>
        <p:xfrm>
          <a:off x="609600" y="1207702"/>
          <a:ext cx="109728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958"/>
                <a:gridCol w="2286000"/>
                <a:gridCol w="1268084"/>
                <a:gridCol w="1906437"/>
                <a:gridCol w="2412521"/>
                <a:gridCol w="1828800"/>
              </a:tblGrid>
              <a:tr h="697164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Предмет/ время</a:t>
                      </a:r>
                    </a:p>
                    <a:p>
                      <a:r>
                        <a:rPr lang="ru-RU" sz="1600" dirty="0" smtClean="0"/>
                        <a:t>отправления</a:t>
                      </a:r>
                      <a:r>
                        <a:rPr lang="ru-RU" sz="1600" baseline="0" dirty="0" smtClean="0"/>
                        <a:t> от Гимназии 76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Количество выпускников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ППЭ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сопровождающие</a:t>
                      </a:r>
                      <a:endParaRPr lang="ru-RU" dirty="0"/>
                    </a:p>
                  </a:txBody>
                  <a:tcPr/>
                </a:tc>
              </a:tr>
              <a:tr h="53640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02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Математика ОГЭ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08.40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134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9б(31) 9в(24)</a:t>
                      </a:r>
                    </a:p>
                    <a:p>
                      <a:r>
                        <a:rPr lang="ru-RU" sz="1600" dirty="0" smtClean="0"/>
                        <a:t>9г(30) 9д(26) 9е(23)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ППЭ№205</a:t>
                      </a:r>
                      <a:r>
                        <a:rPr lang="ru-RU" sz="1600" baseline="0" dirty="0" smtClean="0"/>
                        <a:t>  </a:t>
                      </a:r>
                      <a:r>
                        <a:rPr lang="ru-RU" sz="1600" dirty="0" smtClean="0"/>
                        <a:t>(СШ №96)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Харченко </a:t>
                      </a:r>
                      <a:r>
                        <a:rPr lang="ru-RU" sz="1600" dirty="0" err="1" smtClean="0"/>
                        <a:t>т.В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smtClean="0"/>
                        <a:t>02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Математика ОГЭ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08.50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9а(31)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ППЭ№209 (СШ №104)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Сапяная</a:t>
                      </a:r>
                      <a:r>
                        <a:rPr lang="ru-RU" sz="1600" dirty="0" smtClean="0"/>
                        <a:t> М.А.</a:t>
                      </a:r>
                      <a:endParaRPr lang="ru-RU" sz="1600" dirty="0"/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smtClean="0"/>
                        <a:t>02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Математика ГВЭ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08.30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9б(1)9е(1)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</a:t>
                      </a:r>
                      <a:r>
                        <a:rPr lang="ru-RU" sz="1600" baseline="0" dirty="0" smtClean="0"/>
                        <a:t> №270 (Лицей №102)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Герасимова Г.В.</a:t>
                      </a:r>
                      <a:endParaRPr lang="ru-RU" sz="1600" dirty="0"/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05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Физика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9а(1)9б(</a:t>
                      </a:r>
                      <a:r>
                        <a:rPr lang="en-US" sz="1600" dirty="0" smtClean="0"/>
                        <a:t>1</a:t>
                      </a:r>
                      <a:r>
                        <a:rPr lang="ru-RU" sz="1600" dirty="0" smtClean="0"/>
                        <a:t>)</a:t>
                      </a:r>
                      <a:r>
                        <a:rPr lang="en-US" sz="1600" dirty="0" smtClean="0"/>
                        <a:t>9</a:t>
                      </a:r>
                      <a:r>
                        <a:rPr lang="ru-RU" sz="1600" dirty="0" smtClean="0"/>
                        <a:t>в</a:t>
                      </a:r>
                      <a:r>
                        <a:rPr lang="en-US" sz="1600" dirty="0" smtClean="0"/>
                        <a:t>(1)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dirty="0" smtClean="0"/>
                        <a:t>9г(1) 9е(3)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ППЭ№201 (СШ №30)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Влахова</a:t>
                      </a:r>
                      <a:r>
                        <a:rPr lang="ru-RU" sz="1600" dirty="0" smtClean="0"/>
                        <a:t> Н.В.</a:t>
                      </a:r>
                      <a:endParaRPr lang="ru-RU" sz="1600" dirty="0"/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smtClean="0"/>
                        <a:t>05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История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9б(10) 9г(1)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ППЭ№204</a:t>
                      </a:r>
                      <a:r>
                        <a:rPr lang="ru-RU" sz="1600" baseline="0" dirty="0" smtClean="0"/>
                        <a:t>  </a:t>
                      </a:r>
                      <a:r>
                        <a:rPr lang="ru-RU" sz="1600" dirty="0" smtClean="0"/>
                        <a:t>(СШ №93)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Васильева Л.В.</a:t>
                      </a:r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smtClean="0"/>
                        <a:t>05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География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9а(16)9б(2)9в(3)</a:t>
                      </a:r>
                    </a:p>
                    <a:p>
                      <a:r>
                        <a:rPr lang="ru-RU" sz="1600" dirty="0" smtClean="0"/>
                        <a:t>9г(15)9д(10)9е(4)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ПППЭ№205</a:t>
                      </a:r>
                      <a:r>
                        <a:rPr lang="ru-RU" sz="1600" baseline="0" dirty="0" smtClean="0"/>
                        <a:t>                           </a:t>
                      </a:r>
                      <a:r>
                        <a:rPr lang="ru-RU" sz="1600" dirty="0" smtClean="0"/>
                        <a:t>(СШ №96)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Харченко</a:t>
                      </a:r>
                      <a:r>
                        <a:rPr lang="ru-RU" sz="1600" baseline="0" dirty="0" smtClean="0"/>
                        <a:t> Т.В.</a:t>
                      </a:r>
                      <a:endParaRPr lang="ru-RU" sz="1600" dirty="0"/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smtClean="0"/>
                        <a:t>05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Биология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9а(1)9б(2) 9г(1)9д(1)9е(3)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ППЭ№207 (СШ №99)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Головина А.В.</a:t>
                      </a:r>
                      <a:endParaRPr lang="ru-RU" sz="1600" dirty="0"/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smtClean="0"/>
                        <a:t>05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Химия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9а(3)9б(8)9в(3)</a:t>
                      </a:r>
                    </a:p>
                    <a:p>
                      <a:r>
                        <a:rPr lang="ru-RU" sz="1600" dirty="0" smtClean="0"/>
                        <a:t>9г(4) 9д(2)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ППЭ№209 (СШ №104)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Немирова Л.С.</a:t>
                      </a:r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05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Информатика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08.40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9д(11)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ППЭ№216</a:t>
                      </a:r>
                      <a:r>
                        <a:rPr lang="ru-RU" sz="1600" baseline="0" dirty="0" smtClean="0"/>
                        <a:t>  </a:t>
                      </a:r>
                      <a:r>
                        <a:rPr lang="ru-RU" sz="1600" dirty="0" smtClean="0"/>
                        <a:t>(СШ №6)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Колесник А.А.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605" y="179179"/>
            <a:ext cx="1335327" cy="94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552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5560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Выбор экзаменов и ППЭ в 2026 г.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130005"/>
              </p:ext>
            </p:extLst>
          </p:nvPr>
        </p:nvGraphicFramePr>
        <p:xfrm>
          <a:off x="609600" y="1207702"/>
          <a:ext cx="10972800" cy="5330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958"/>
                <a:gridCol w="1975450"/>
                <a:gridCol w="1216324"/>
                <a:gridCol w="1940943"/>
                <a:gridCol w="2740325"/>
                <a:gridCol w="1828800"/>
              </a:tblGrid>
              <a:tr h="697164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Количество выпускников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ППЭ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сопровождающие</a:t>
                      </a:r>
                      <a:endParaRPr lang="ru-RU" dirty="0"/>
                    </a:p>
                  </a:txBody>
                  <a:tcPr/>
                </a:tc>
              </a:tr>
              <a:tr h="53640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05</a:t>
                      </a:r>
                      <a:r>
                        <a:rPr lang="ru-RU" sz="1600" baseline="0" dirty="0" smtClean="0"/>
                        <a:t>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Информатика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9б(14) 9в(12)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ППЭ№212</a:t>
                      </a:r>
                      <a:r>
                        <a:rPr lang="ru-RU" sz="1600" baseline="0" dirty="0" smtClean="0"/>
                        <a:t>  </a:t>
                      </a:r>
                      <a:r>
                        <a:rPr lang="ru-RU" sz="1600" dirty="0" smtClean="0"/>
                        <a:t>(СШ №65)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Карас</a:t>
                      </a:r>
                      <a:r>
                        <a:rPr lang="ru-RU" sz="1600" dirty="0" smtClean="0"/>
                        <a:t> И.Г.</a:t>
                      </a:r>
                      <a:endParaRPr lang="ru-RU" sz="1600" dirty="0"/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05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Английск</a:t>
                      </a:r>
                      <a:r>
                        <a:rPr lang="ru-RU" sz="1600" dirty="0" smtClean="0"/>
                        <a:t> язык (п)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9а(1)9б(3) 9в(4)</a:t>
                      </a:r>
                    </a:p>
                    <a:p>
                      <a:r>
                        <a:rPr lang="ru-RU" sz="1600" dirty="0" smtClean="0"/>
                        <a:t>9г(4)9д(2)9е(4)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ППЭ№205</a:t>
                      </a:r>
                      <a:r>
                        <a:rPr lang="ru-RU" sz="1600" baseline="0" dirty="0" smtClean="0"/>
                        <a:t>  </a:t>
                      </a:r>
                      <a:r>
                        <a:rPr lang="ru-RU" sz="1600" dirty="0" smtClean="0"/>
                        <a:t>(СШ №96)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Майоров И.В.</a:t>
                      </a:r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06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Английск</a:t>
                      </a:r>
                      <a:r>
                        <a:rPr lang="ru-RU" sz="1600" dirty="0" smtClean="0"/>
                        <a:t> язык (у)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9а(1)9б(3) 9в(4)</a:t>
                      </a:r>
                    </a:p>
                    <a:p>
                      <a:r>
                        <a:rPr lang="ru-RU" sz="1600" dirty="0" smtClean="0"/>
                        <a:t>9г(4)9д(2)9е(4)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ППЭ№205</a:t>
                      </a:r>
                      <a:r>
                        <a:rPr lang="ru-RU" sz="1600" baseline="0" dirty="0" smtClean="0"/>
                        <a:t>  </a:t>
                      </a:r>
                      <a:r>
                        <a:rPr lang="ru-RU" sz="1600" dirty="0" smtClean="0"/>
                        <a:t>(СШ №96)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Майоров И.В.</a:t>
                      </a:r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09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Русский</a:t>
                      </a:r>
                      <a:r>
                        <a:rPr lang="ru-RU" sz="1600" baseline="0" dirty="0" smtClean="0"/>
                        <a:t> язык</a:t>
                      </a:r>
                      <a:endParaRPr lang="ru-RU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134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9б(31) 9в(24)</a:t>
                      </a:r>
                    </a:p>
                    <a:p>
                      <a:r>
                        <a:rPr lang="ru-RU" sz="1600" dirty="0" smtClean="0"/>
                        <a:t>9г(30) 9д(26) 9е(23)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ППЭ№205</a:t>
                      </a:r>
                      <a:r>
                        <a:rPr lang="ru-RU" sz="1600" baseline="0" dirty="0" smtClean="0"/>
                        <a:t>  </a:t>
                      </a:r>
                      <a:r>
                        <a:rPr lang="ru-RU" sz="1600" dirty="0" smtClean="0"/>
                        <a:t>(СШ №96)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Роменская</a:t>
                      </a:r>
                      <a:r>
                        <a:rPr lang="ru-RU" sz="1600" dirty="0" smtClean="0"/>
                        <a:t> О.В.</a:t>
                      </a:r>
                      <a:endParaRPr lang="ru-RU" sz="1600" dirty="0"/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09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Русский</a:t>
                      </a:r>
                      <a:r>
                        <a:rPr lang="ru-RU" sz="1600" baseline="0" dirty="0" smtClean="0"/>
                        <a:t> язык</a:t>
                      </a:r>
                      <a:endParaRPr lang="ru-RU" sz="1600" dirty="0" smtClean="0"/>
                    </a:p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08.50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9а(31)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ППЭ№209 (СШ №104)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Харченко Т.В.</a:t>
                      </a:r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09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Русский</a:t>
                      </a:r>
                      <a:r>
                        <a:rPr lang="ru-RU" sz="1600" baseline="0" dirty="0" smtClean="0"/>
                        <a:t> язык</a:t>
                      </a:r>
                      <a:endParaRPr lang="ru-RU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9б(1)9е(1)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</a:t>
                      </a:r>
                      <a:r>
                        <a:rPr lang="ru-RU" sz="1600" baseline="0" dirty="0" smtClean="0"/>
                        <a:t> №270 (Лицей №102)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Герасимова Г.В.</a:t>
                      </a:r>
                      <a:endParaRPr lang="ru-RU" sz="1600" dirty="0"/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16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Физика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9б(4) 9в(1)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ППЭ№201 (СШ №30)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Харченко Т.В.</a:t>
                      </a:r>
                      <a:endParaRPr lang="ru-RU" sz="1600" dirty="0"/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16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dk1"/>
                          </a:solidFill>
                        </a:rPr>
                        <a:t>  География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9б(2)9в(8)9г(1)</a:t>
                      </a:r>
                    </a:p>
                    <a:p>
                      <a:r>
                        <a:rPr lang="ru-RU" sz="1600" dirty="0" smtClean="0"/>
                        <a:t>9д(10)9е(1)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ППЭ№201 (СШ №30)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Харченко Т.В.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605" y="179179"/>
            <a:ext cx="1335327" cy="94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934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5560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Выбор экзаменов и ППЭ в 2025 г.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082124"/>
              </p:ext>
            </p:extLst>
          </p:nvPr>
        </p:nvGraphicFramePr>
        <p:xfrm>
          <a:off x="609600" y="1207702"/>
          <a:ext cx="10972800" cy="6427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291"/>
                <a:gridCol w="1647645"/>
                <a:gridCol w="1095555"/>
                <a:gridCol w="1723518"/>
                <a:gridCol w="2905991"/>
                <a:gridCol w="1828800"/>
              </a:tblGrid>
              <a:tr h="697164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Количество выпускников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ППЭ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сопровождающие</a:t>
                      </a:r>
                      <a:endParaRPr lang="ru-RU" dirty="0"/>
                    </a:p>
                  </a:txBody>
                  <a:tcPr/>
                </a:tc>
              </a:tr>
              <a:tr h="536409">
                <a:tc>
                  <a:txBody>
                    <a:bodyPr/>
                    <a:lstStyle/>
                    <a:p>
                      <a:r>
                        <a:rPr lang="ru-RU" sz="1600" smtClean="0"/>
                        <a:t>16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dk1"/>
                          </a:solidFill>
                        </a:rPr>
                        <a:t>Химия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9б(2)9в(1)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ППЭ№210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(Гимназия №34)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Исаенко СФ.</a:t>
                      </a:r>
                      <a:endParaRPr lang="ru-RU" sz="1600" dirty="0"/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smtClean="0"/>
                        <a:t>16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Литература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9г(1)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ППЭ№204</a:t>
                      </a:r>
                      <a:r>
                        <a:rPr lang="ru-RU" sz="1600" baseline="0" dirty="0" smtClean="0"/>
                        <a:t>  </a:t>
                      </a:r>
                      <a:r>
                        <a:rPr lang="ru-RU" sz="1600" dirty="0" smtClean="0"/>
                        <a:t>(СШ №93)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Шестунова Я.С.</a:t>
                      </a:r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smtClean="0"/>
                        <a:t>16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err="1" smtClean="0"/>
                        <a:t>Обществознан</a:t>
                      </a:r>
                      <a:r>
                        <a:rPr lang="ru-RU" sz="1600" baseline="0" dirty="0" smtClean="0"/>
                        <a:t> 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9а(17)9б(13)9в(8)9г(13)9д(13)9е(8)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ППЭ№205</a:t>
                      </a:r>
                      <a:r>
                        <a:rPr lang="ru-RU" sz="1600" baseline="0" dirty="0" smtClean="0"/>
                        <a:t>  </a:t>
                      </a:r>
                      <a:r>
                        <a:rPr lang="ru-RU" sz="1600" dirty="0" smtClean="0"/>
                        <a:t>(СШ №96)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Майоров И.В.</a:t>
                      </a:r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smtClean="0"/>
                        <a:t>16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Биология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08.20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9а(1)9б(8)9в(3)</a:t>
                      </a:r>
                    </a:p>
                    <a:p>
                      <a:r>
                        <a:rPr lang="ru-RU" sz="1600" dirty="0" smtClean="0"/>
                        <a:t>9г(3)9д(2)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ППЭ№208</a:t>
                      </a:r>
                      <a:r>
                        <a:rPr lang="ru-RU" sz="1600" baseline="0" dirty="0" smtClean="0"/>
                        <a:t>  </a:t>
                      </a:r>
                      <a:r>
                        <a:rPr lang="ru-RU" sz="1600" dirty="0" smtClean="0"/>
                        <a:t>(СШ №101)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Герасимова Г.В.</a:t>
                      </a:r>
                      <a:endParaRPr lang="ru-RU" sz="1600" dirty="0"/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16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Информатика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9а(13)9б(2)9в(3)9г(12)9д(1)9е(8)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ППЭ№215</a:t>
                      </a:r>
                      <a:r>
                        <a:rPr lang="ru-RU" sz="1600" baseline="0" dirty="0" smtClean="0"/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(Гимназия №118)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Сапяная</a:t>
                      </a:r>
                      <a:r>
                        <a:rPr lang="ru-RU" sz="1600" dirty="0" smtClean="0"/>
                        <a:t> М.А.</a:t>
                      </a:r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16 июня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Информатика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9е(6)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ППЭ№216</a:t>
                      </a:r>
                      <a:r>
                        <a:rPr lang="ru-RU" sz="1600" baseline="0" dirty="0" smtClean="0"/>
                        <a:t>  </a:t>
                      </a:r>
                      <a:r>
                        <a:rPr lang="ru-RU" sz="1600" dirty="0" smtClean="0"/>
                        <a:t>(СШ №6)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Головина А.В.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78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19 июня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err="1" smtClean="0"/>
                        <a:t>Обществознан</a:t>
                      </a:r>
                      <a:r>
                        <a:rPr lang="ru-RU" sz="1600" baseline="0" dirty="0" smtClean="0"/>
                        <a:t> 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08.40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9а(9)9г(4)9е(9)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ППЭ№205</a:t>
                      </a:r>
                      <a:r>
                        <a:rPr lang="ru-RU" sz="1600" baseline="0" dirty="0" smtClean="0"/>
                        <a:t>  </a:t>
                      </a:r>
                      <a:r>
                        <a:rPr lang="ru-RU" sz="1600" dirty="0" smtClean="0"/>
                        <a:t>(СШ №96)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</a:rPr>
                        <a:t>Хоршева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 И.Ф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613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29 июня – по              06</a:t>
                      </a:r>
                      <a:r>
                        <a:rPr lang="ru-RU" sz="1600" baseline="0" dirty="0" smtClean="0"/>
                        <a:t> июля</a:t>
                      </a:r>
                      <a:r>
                        <a:rPr lang="ru-RU" sz="1600" dirty="0" smtClean="0"/>
                        <a:t> (резерв)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Классные руководители 9-х классов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 сентября</a:t>
                      </a:r>
                      <a:r>
                        <a:rPr lang="ru-RU" sz="1400" baseline="0" dirty="0" smtClean="0"/>
                        <a:t> по 25 сентября – дополнительные сроки</a:t>
                      </a:r>
                      <a:r>
                        <a:rPr lang="ru-RU" sz="1400" dirty="0" smtClean="0"/>
                        <a:t> (резерв)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Классные руководители 9-х классов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605" y="179179"/>
            <a:ext cx="1335327" cy="94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642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077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>
                <a:effectLst/>
              </a:rPr>
              <a:t>График обработки экзаменационных материалов 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b="1" dirty="0">
                <a:effectLst/>
              </a:rPr>
              <a:t>основного периода ГИА-9 в </a:t>
            </a:r>
            <a:r>
              <a:rPr lang="ru-RU" sz="2800" b="1" dirty="0" smtClean="0">
                <a:effectLst/>
              </a:rPr>
              <a:t>2026 </a:t>
            </a:r>
            <a:r>
              <a:rPr lang="ru-RU" sz="2800" b="1" dirty="0">
                <a:effectLst/>
              </a:rPr>
              <a:t>году</a:t>
            </a:r>
            <a:endParaRPr lang="ru-RU" sz="2800" dirty="0">
              <a:effectLst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105156"/>
              </p:ext>
            </p:extLst>
          </p:nvPr>
        </p:nvGraphicFramePr>
        <p:xfrm>
          <a:off x="613064" y="1207702"/>
          <a:ext cx="10983713" cy="7951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685"/>
                <a:gridCol w="1313645"/>
                <a:gridCol w="1996226"/>
                <a:gridCol w="2034862"/>
                <a:gridCol w="2766735"/>
                <a:gridCol w="162560"/>
              </a:tblGrid>
              <a:tr h="697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 smtClean="0">
                          <a:effectLst/>
                        </a:rPr>
                        <a:t>Экзамен</a:t>
                      </a:r>
                      <a:endParaRPr lang="ru-RU" sz="1800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Дата экзамена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 smtClean="0">
                          <a:effectLst/>
                        </a:rPr>
                        <a:t>Официальный день объявления результатов ГИА-9 на региональном уровне (не позднее указанной даты)</a:t>
                      </a:r>
                      <a:endParaRPr lang="ru-RU" sz="1200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 smtClean="0">
                          <a:effectLst/>
                        </a:rPr>
                        <a:t>Прием апелляций о несогласии с выставленными баллами (не позднее указанной даты)</a:t>
                      </a:r>
                      <a:endParaRPr lang="ru-RU" sz="1200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 smtClean="0">
                          <a:effectLst/>
                        </a:rPr>
                        <a:t>Утверждение</a:t>
                      </a:r>
                      <a:r>
                        <a:rPr lang="ru-RU" sz="1200" baseline="0" dirty="0" smtClean="0">
                          <a:effectLst/>
                        </a:rPr>
                        <a:t> ГЭК результатов </a:t>
                      </a:r>
                      <a:r>
                        <a:rPr lang="ru-RU" sz="1200" dirty="0" smtClean="0">
                          <a:effectLst/>
                        </a:rPr>
                        <a:t>апелляций о несогласии с выставленными баллами (не позднее указанной даты)</a:t>
                      </a:r>
                      <a:endParaRPr lang="ru-RU" sz="1200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7972"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 smtClean="0">
                          <a:effectLst/>
                        </a:rPr>
                        <a:t>Математика</a:t>
                      </a:r>
                      <a:endParaRPr lang="ru-RU" sz="1800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02.06 (</a:t>
                      </a:r>
                      <a:r>
                        <a:rPr lang="ru-RU" sz="1600" b="1" dirty="0" err="1" smtClean="0">
                          <a:effectLst/>
                        </a:rPr>
                        <a:t>вт</a:t>
                      </a:r>
                      <a:r>
                        <a:rPr lang="ru-RU" sz="1600" b="1" dirty="0" smtClean="0">
                          <a:effectLst/>
                        </a:rPr>
                        <a:t>)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16.06 (</a:t>
                      </a:r>
                      <a:r>
                        <a:rPr lang="ru-RU" sz="1600" b="1" dirty="0" err="1" smtClean="0">
                          <a:effectLst/>
                        </a:rPr>
                        <a:t>вт</a:t>
                      </a:r>
                      <a:r>
                        <a:rPr lang="ru-RU" sz="1600" b="1" dirty="0" smtClean="0">
                          <a:effectLst/>
                        </a:rPr>
                        <a:t>)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18.06 (</a:t>
                      </a:r>
                      <a:r>
                        <a:rPr lang="ru-RU" sz="1600" b="1" dirty="0" err="1" smtClean="0">
                          <a:effectLst/>
                        </a:rPr>
                        <a:t>чт</a:t>
                      </a:r>
                      <a:r>
                        <a:rPr lang="ru-RU" sz="1600" b="1" dirty="0" smtClean="0">
                          <a:effectLst/>
                        </a:rPr>
                        <a:t>)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effectLst/>
                        </a:rPr>
                        <a:t>2</a:t>
                      </a:r>
                      <a:r>
                        <a:rPr lang="ru-RU" sz="1600" b="1" dirty="0" smtClean="0">
                          <a:effectLst/>
                        </a:rPr>
                        <a:t>4.06 </a:t>
                      </a:r>
                      <a:r>
                        <a:rPr lang="ru-RU" sz="1600" b="1" dirty="0">
                          <a:effectLst/>
                        </a:rPr>
                        <a:t>(ср)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19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Физика, история, англ. язык (письменно), география, информатика, биология, химия</a:t>
                      </a:r>
                      <a:endParaRPr lang="ru-RU" sz="14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05.06 (</a:t>
                      </a:r>
                      <a:r>
                        <a:rPr lang="ru-RU" sz="1600" b="1" dirty="0" err="1" smtClean="0">
                          <a:effectLst/>
                        </a:rPr>
                        <a:t>пт</a:t>
                      </a:r>
                      <a:r>
                        <a:rPr lang="ru-RU" sz="1600" b="1" dirty="0" smtClean="0">
                          <a:effectLst/>
                        </a:rPr>
                        <a:t>)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17.06 (ср)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19.06 </a:t>
                      </a:r>
                      <a:r>
                        <a:rPr lang="ru-RU" sz="1600" b="1" dirty="0">
                          <a:effectLst/>
                        </a:rPr>
                        <a:t>(</a:t>
                      </a:r>
                      <a:r>
                        <a:rPr lang="ru-RU" sz="1600" b="1" dirty="0" err="1" smtClean="0">
                          <a:effectLst/>
                        </a:rPr>
                        <a:t>пт</a:t>
                      </a:r>
                      <a:r>
                        <a:rPr lang="ru-RU" sz="1600" b="1" dirty="0" smtClean="0">
                          <a:effectLst/>
                        </a:rPr>
                        <a:t>)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25.06 (</a:t>
                      </a:r>
                      <a:r>
                        <a:rPr lang="ru-RU" sz="1600" b="1" dirty="0" err="1" smtClean="0">
                          <a:effectLst/>
                        </a:rPr>
                        <a:t>чт</a:t>
                      </a:r>
                      <a:r>
                        <a:rPr lang="ru-RU" sz="1600" b="1" dirty="0" smtClean="0">
                          <a:effectLst/>
                        </a:rPr>
                        <a:t>)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Английский язык (устно)</a:t>
                      </a:r>
                      <a:endParaRPr lang="ru-RU" sz="14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06.06 (</a:t>
                      </a:r>
                      <a:r>
                        <a:rPr lang="ru-RU" sz="1600" b="1" dirty="0" err="1" smtClean="0">
                          <a:effectLst/>
                        </a:rPr>
                        <a:t>сб</a:t>
                      </a:r>
                      <a:r>
                        <a:rPr lang="ru-RU" sz="1600" b="1" dirty="0" smtClean="0">
                          <a:effectLst/>
                        </a:rPr>
                        <a:t>)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18.06 </a:t>
                      </a:r>
                      <a:r>
                        <a:rPr lang="ru-RU" sz="1600" b="1" dirty="0">
                          <a:effectLst/>
                        </a:rPr>
                        <a:t>(</a:t>
                      </a:r>
                      <a:r>
                        <a:rPr lang="ru-RU" sz="1600" b="1" dirty="0" err="1">
                          <a:effectLst/>
                        </a:rPr>
                        <a:t>чт</a:t>
                      </a:r>
                      <a:r>
                        <a:rPr lang="ru-RU" sz="1600" b="1" dirty="0">
                          <a:effectLst/>
                        </a:rPr>
                        <a:t>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22.06 </a:t>
                      </a:r>
                      <a:r>
                        <a:rPr lang="ru-RU" sz="1600" b="1" dirty="0">
                          <a:effectLst/>
                        </a:rPr>
                        <a:t>(</a:t>
                      </a:r>
                      <a:r>
                        <a:rPr lang="ru-RU" sz="1600" b="1" dirty="0" err="1" smtClean="0">
                          <a:effectLst/>
                        </a:rPr>
                        <a:t>пн</a:t>
                      </a:r>
                      <a:r>
                        <a:rPr lang="ru-RU" sz="1600" b="1" dirty="0" smtClean="0">
                          <a:effectLst/>
                        </a:rPr>
                        <a:t>)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26.06 (</a:t>
                      </a:r>
                      <a:r>
                        <a:rPr lang="ru-RU" sz="1600" b="1" dirty="0" err="1" smtClean="0">
                          <a:effectLst/>
                        </a:rPr>
                        <a:t>пт</a:t>
                      </a:r>
                      <a:r>
                        <a:rPr lang="ru-RU" sz="1600" b="1" dirty="0" smtClean="0">
                          <a:effectLst/>
                        </a:rPr>
                        <a:t>)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8673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09.06 (</a:t>
                      </a:r>
                      <a:r>
                        <a:rPr lang="ru-RU" sz="1600" b="1" dirty="0" err="1" smtClean="0">
                          <a:effectLst/>
                        </a:rPr>
                        <a:t>вт</a:t>
                      </a:r>
                      <a:r>
                        <a:rPr lang="ru-RU" sz="1600" b="1" dirty="0" smtClean="0">
                          <a:effectLst/>
                        </a:rPr>
                        <a:t>)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23.06 </a:t>
                      </a:r>
                      <a:r>
                        <a:rPr lang="ru-RU" sz="1600" b="1" dirty="0">
                          <a:effectLst/>
                        </a:rPr>
                        <a:t>(</a:t>
                      </a:r>
                      <a:r>
                        <a:rPr lang="ru-RU" sz="1600" b="1" dirty="0" err="1" smtClean="0">
                          <a:effectLst/>
                        </a:rPr>
                        <a:t>вт</a:t>
                      </a:r>
                      <a:r>
                        <a:rPr lang="ru-RU" sz="1600" b="1" dirty="0" smtClean="0">
                          <a:effectLst/>
                        </a:rPr>
                        <a:t>)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25.06 (</a:t>
                      </a:r>
                      <a:r>
                        <a:rPr lang="ru-RU" sz="1600" b="1" dirty="0" err="1" smtClean="0">
                          <a:effectLst/>
                        </a:rPr>
                        <a:t>чт</a:t>
                      </a:r>
                      <a:r>
                        <a:rPr lang="ru-RU" sz="1600" b="1" dirty="0" smtClean="0">
                          <a:effectLst/>
                        </a:rPr>
                        <a:t>)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01.07 </a:t>
                      </a:r>
                      <a:r>
                        <a:rPr lang="ru-RU" sz="1600" b="1" dirty="0">
                          <a:effectLst/>
                        </a:rPr>
                        <a:t>(ср)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155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Физика, география, химия, литература, биология, обществознание, информатика</a:t>
                      </a:r>
                      <a:endParaRPr lang="ru-RU" sz="14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16.06 </a:t>
                      </a:r>
                      <a:r>
                        <a:rPr lang="ru-RU" sz="1600" b="1" dirty="0">
                          <a:effectLst/>
                        </a:rPr>
                        <a:t>(</a:t>
                      </a:r>
                      <a:r>
                        <a:rPr lang="ru-RU" sz="1600" b="1" dirty="0" err="1">
                          <a:effectLst/>
                        </a:rPr>
                        <a:t>вт</a:t>
                      </a:r>
                      <a:r>
                        <a:rPr lang="ru-RU" sz="1600" b="1" dirty="0">
                          <a:effectLst/>
                        </a:rPr>
                        <a:t>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30.06 (</a:t>
                      </a:r>
                      <a:r>
                        <a:rPr lang="ru-RU" sz="1600" b="1" dirty="0" err="1">
                          <a:effectLst/>
                        </a:rPr>
                        <a:t>в</a:t>
                      </a:r>
                      <a:r>
                        <a:rPr lang="ru-RU" sz="1600" b="1" dirty="0" err="1" smtClean="0">
                          <a:effectLst/>
                        </a:rPr>
                        <a:t>т</a:t>
                      </a:r>
                      <a:r>
                        <a:rPr lang="ru-RU" sz="1600" b="1" dirty="0">
                          <a:effectLst/>
                        </a:rPr>
                        <a:t>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02.07 (</a:t>
                      </a:r>
                      <a:r>
                        <a:rPr lang="ru-RU" sz="1600" b="1" dirty="0" err="1" smtClean="0">
                          <a:effectLst/>
                        </a:rPr>
                        <a:t>чт</a:t>
                      </a:r>
                      <a:r>
                        <a:rPr lang="ru-RU" sz="1600" b="1" dirty="0" smtClean="0">
                          <a:effectLst/>
                        </a:rPr>
                        <a:t>)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08.07 </a:t>
                      </a:r>
                      <a:r>
                        <a:rPr lang="ru-RU" sz="1600" b="1" dirty="0">
                          <a:effectLst/>
                        </a:rPr>
                        <a:t>(ср)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8793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 </a:t>
                      </a:r>
                      <a:endParaRPr lang="ru-RU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19.06 </a:t>
                      </a:r>
                      <a:r>
                        <a:rPr lang="ru-RU" sz="1600" b="1" dirty="0">
                          <a:effectLst/>
                        </a:rPr>
                        <a:t>(</a:t>
                      </a:r>
                      <a:r>
                        <a:rPr lang="ru-RU" sz="1600" b="1" dirty="0" err="1">
                          <a:effectLst/>
                        </a:rPr>
                        <a:t>пт</a:t>
                      </a:r>
                      <a:r>
                        <a:rPr lang="ru-RU" sz="1600" b="1" dirty="0">
                          <a:effectLst/>
                        </a:rPr>
                        <a:t>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01.07 (ср)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03.07 (</a:t>
                      </a:r>
                      <a:r>
                        <a:rPr lang="ru-RU" sz="1600" b="1" dirty="0" err="1" smtClean="0">
                          <a:effectLst/>
                        </a:rPr>
                        <a:t>пт</a:t>
                      </a:r>
                      <a:r>
                        <a:rPr lang="ru-RU" sz="1600" b="1" dirty="0" smtClean="0">
                          <a:effectLst/>
                        </a:rPr>
                        <a:t>)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09.07 </a:t>
                      </a:r>
                      <a:r>
                        <a:rPr lang="ru-RU" sz="1600" b="1" dirty="0">
                          <a:effectLst/>
                        </a:rPr>
                        <a:t>(</a:t>
                      </a:r>
                      <a:r>
                        <a:rPr lang="ru-RU" sz="1600" b="1" dirty="0" err="1">
                          <a:effectLst/>
                        </a:rPr>
                        <a:t>чт</a:t>
                      </a:r>
                      <a:r>
                        <a:rPr lang="ru-RU" sz="1600" b="1" dirty="0">
                          <a:effectLst/>
                        </a:rPr>
                        <a:t>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27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effectLst/>
                        </a:rPr>
                        <a:t>Резерв </a:t>
                      </a:r>
                      <a:r>
                        <a:rPr lang="ru-RU" sz="1800" i="0" dirty="0" smtClean="0">
                          <a:effectLst/>
                        </a:rPr>
                        <a:t>математика</a:t>
                      </a:r>
                      <a:endParaRPr lang="ru-RU" sz="1800" dirty="0" smtClean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29.06 (</a:t>
                      </a:r>
                      <a:r>
                        <a:rPr lang="ru-RU" sz="1600" b="1" dirty="0" err="1" smtClean="0">
                          <a:effectLst/>
                        </a:rPr>
                        <a:t>пн</a:t>
                      </a:r>
                      <a:r>
                        <a:rPr lang="ru-RU" sz="1600" b="1" dirty="0" smtClean="0">
                          <a:effectLst/>
                        </a:rPr>
                        <a:t>)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07.07</a:t>
                      </a:r>
                      <a:r>
                        <a:rPr lang="ru-RU" sz="1600" b="1" baseline="0" dirty="0" smtClean="0">
                          <a:effectLst/>
                        </a:rPr>
                        <a:t> (</a:t>
                      </a:r>
                      <a:r>
                        <a:rPr lang="ru-RU" sz="1600" b="1" baseline="0" dirty="0" err="1" smtClean="0">
                          <a:effectLst/>
                        </a:rPr>
                        <a:t>вт</a:t>
                      </a:r>
                      <a:r>
                        <a:rPr lang="ru-RU" sz="1600" b="1" baseline="0" dirty="0" smtClean="0">
                          <a:effectLst/>
                        </a:rPr>
                        <a:t>)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</a:rPr>
                        <a:t>09.07 (</a:t>
                      </a:r>
                      <a:r>
                        <a:rPr lang="ru-RU" sz="1600" b="1" dirty="0" err="1" smtClean="0">
                          <a:effectLst/>
                        </a:rPr>
                        <a:t>чт</a:t>
                      </a:r>
                      <a:r>
                        <a:rPr lang="ru-RU" sz="1600" b="1" dirty="0" smtClean="0">
                          <a:effectLst/>
                        </a:rPr>
                        <a:t>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15.07</a:t>
                      </a:r>
                      <a:r>
                        <a:rPr lang="ru-RU" sz="1600" b="1" baseline="0" dirty="0" smtClean="0">
                          <a:effectLst/>
                        </a:rPr>
                        <a:t>  (ср)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6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effectLst/>
                        </a:rPr>
                        <a:t>Резерв</a:t>
                      </a:r>
                      <a:r>
                        <a:rPr lang="ru-RU" sz="1800" i="1" baseline="0" dirty="0" smtClean="0">
                          <a:effectLst/>
                        </a:rPr>
                        <a:t> </a:t>
                      </a:r>
                      <a:r>
                        <a:rPr lang="ru-RU" sz="1800" i="0" baseline="0" dirty="0" smtClean="0">
                          <a:effectLst/>
                        </a:rPr>
                        <a:t>русский язык</a:t>
                      </a:r>
                      <a:endParaRPr lang="ru-RU" sz="1800" i="0" dirty="0" smtClean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02.07</a:t>
                      </a:r>
                      <a:r>
                        <a:rPr lang="ru-RU" sz="1600" b="1" baseline="0" dirty="0" smtClean="0">
                          <a:effectLst/>
                        </a:rPr>
                        <a:t> (</a:t>
                      </a:r>
                      <a:r>
                        <a:rPr lang="ru-RU" sz="1600" b="1" baseline="0" dirty="0" err="1" smtClean="0">
                          <a:effectLst/>
                        </a:rPr>
                        <a:t>чт</a:t>
                      </a:r>
                      <a:r>
                        <a:rPr lang="ru-RU" sz="1600" b="1" baseline="0" dirty="0" smtClean="0">
                          <a:effectLst/>
                        </a:rPr>
                        <a:t>)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</a:rPr>
                        <a:t>09.07 (</a:t>
                      </a:r>
                      <a:r>
                        <a:rPr lang="ru-RU" sz="1600" b="1" dirty="0" err="1" smtClean="0">
                          <a:effectLst/>
                        </a:rPr>
                        <a:t>чт</a:t>
                      </a:r>
                      <a:r>
                        <a:rPr lang="ru-RU" sz="1600" b="1" dirty="0" smtClean="0">
                          <a:effectLst/>
                        </a:rPr>
                        <a:t>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</a:rPr>
                        <a:t>13.07</a:t>
                      </a:r>
                      <a:r>
                        <a:rPr lang="ru-RU" sz="1600" b="1" baseline="0" dirty="0" smtClean="0">
                          <a:effectLst/>
                        </a:rPr>
                        <a:t>  (</a:t>
                      </a:r>
                      <a:r>
                        <a:rPr lang="ru-RU" sz="1600" b="1" baseline="0" dirty="0" err="1" smtClean="0">
                          <a:effectLst/>
                        </a:rPr>
                        <a:t>пн</a:t>
                      </a:r>
                      <a:r>
                        <a:rPr lang="ru-RU" sz="1600" b="1" baseline="0" dirty="0" smtClean="0">
                          <a:effectLst/>
                        </a:rPr>
                        <a:t>)</a:t>
                      </a:r>
                      <a:endParaRPr lang="ru-RU" sz="1600" b="1" dirty="0" smtClean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17.07 (</a:t>
                      </a:r>
                      <a:r>
                        <a:rPr lang="ru-RU" sz="1600" b="1" dirty="0" err="1" smtClean="0">
                          <a:effectLst/>
                        </a:rPr>
                        <a:t>пт</a:t>
                      </a:r>
                      <a:r>
                        <a:rPr lang="ru-RU" sz="1600" b="1" dirty="0" smtClean="0">
                          <a:effectLst/>
                        </a:rPr>
                        <a:t>)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5648">
                <a:tc>
                  <a:txBody>
                    <a:bodyPr/>
                    <a:lstStyle/>
                    <a:p>
                      <a:pPr fontAlgn="t"/>
                      <a:r>
                        <a:rPr lang="ru-RU" sz="1200" i="1" dirty="0">
                          <a:effectLst/>
                        </a:rPr>
                        <a:t>Резерв</a:t>
                      </a: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По всем учебным предметам (кроме Русского языка и Математики)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03.07</a:t>
                      </a:r>
                      <a:r>
                        <a:rPr lang="ru-RU" sz="1600" b="1" baseline="0" dirty="0" smtClean="0"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effectLst/>
                        </a:rPr>
                        <a:t>(</a:t>
                      </a:r>
                      <a:r>
                        <a:rPr lang="ru-RU" sz="1600" b="1" dirty="0" err="1" smtClean="0">
                          <a:effectLst/>
                        </a:rPr>
                        <a:t>пт</a:t>
                      </a:r>
                      <a:r>
                        <a:rPr lang="ru-RU" sz="1600" b="1" dirty="0" smtClean="0">
                          <a:effectLst/>
                        </a:rPr>
                        <a:t>)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10.07 (</a:t>
                      </a:r>
                      <a:r>
                        <a:rPr lang="ru-RU" sz="1600" b="1" dirty="0" err="1" smtClean="0">
                          <a:effectLst/>
                        </a:rPr>
                        <a:t>пт</a:t>
                      </a:r>
                      <a:r>
                        <a:rPr lang="ru-RU" sz="1600" b="1" dirty="0" smtClean="0">
                          <a:effectLst/>
                        </a:rPr>
                        <a:t>)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14.07(</a:t>
                      </a:r>
                      <a:r>
                        <a:rPr lang="ru-RU" sz="1600" b="1" dirty="0" err="1" smtClean="0">
                          <a:effectLst/>
                        </a:rPr>
                        <a:t>вт</a:t>
                      </a:r>
                      <a:r>
                        <a:rPr lang="ru-RU" sz="1600" b="1" dirty="0" smtClean="0">
                          <a:effectLst/>
                        </a:rPr>
                        <a:t>)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20.07(</a:t>
                      </a:r>
                      <a:r>
                        <a:rPr lang="ru-RU" sz="1600" b="1" dirty="0" err="1" smtClean="0">
                          <a:effectLst/>
                        </a:rPr>
                        <a:t>пн</a:t>
                      </a:r>
                      <a:r>
                        <a:rPr lang="ru-RU" sz="1600" b="1" dirty="0" smtClean="0">
                          <a:effectLst/>
                        </a:rPr>
                        <a:t>)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8673">
                <a:tc>
                  <a:txBody>
                    <a:bodyPr/>
                    <a:lstStyle/>
                    <a:p>
                      <a:pPr fontAlgn="t"/>
                      <a:r>
                        <a:rPr lang="ru-RU" sz="1200" i="1" dirty="0">
                          <a:effectLst/>
                        </a:rPr>
                        <a:t>Резерв</a:t>
                      </a: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По всем учебным предметам (кроме Русского языка и Математики)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06.07 </a:t>
                      </a:r>
                      <a:r>
                        <a:rPr lang="ru-RU" sz="1600" b="1" dirty="0">
                          <a:effectLst/>
                        </a:rPr>
                        <a:t>(</a:t>
                      </a:r>
                      <a:r>
                        <a:rPr lang="ru-RU" sz="1600" b="1" dirty="0" err="1" smtClean="0">
                          <a:effectLst/>
                        </a:rPr>
                        <a:t>пн</a:t>
                      </a:r>
                      <a:r>
                        <a:rPr lang="ru-RU" sz="1600" b="1" dirty="0" smtClean="0">
                          <a:effectLst/>
                        </a:rPr>
                        <a:t>)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14.07 (</a:t>
                      </a:r>
                      <a:r>
                        <a:rPr lang="ru-RU" sz="1600" b="1" dirty="0" err="1" smtClean="0">
                          <a:effectLst/>
                        </a:rPr>
                        <a:t>вт</a:t>
                      </a:r>
                      <a:r>
                        <a:rPr lang="ru-RU" sz="1600" b="1" dirty="0" smtClean="0">
                          <a:effectLst/>
                        </a:rPr>
                        <a:t>)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16.07 </a:t>
                      </a:r>
                      <a:r>
                        <a:rPr lang="ru-RU" sz="1600" b="1" dirty="0">
                          <a:effectLst/>
                        </a:rPr>
                        <a:t>(</a:t>
                      </a:r>
                      <a:r>
                        <a:rPr lang="ru-RU" sz="1600" b="1" dirty="0" err="1">
                          <a:effectLst/>
                        </a:rPr>
                        <a:t>чт</a:t>
                      </a:r>
                      <a:r>
                        <a:rPr lang="ru-RU" sz="1600" b="1" dirty="0">
                          <a:effectLst/>
                        </a:rPr>
                        <a:t>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effectLst/>
                        </a:rPr>
                        <a:t>22.07 (ср)</a:t>
                      </a:r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8673">
                <a:tc>
                  <a:txBody>
                    <a:bodyPr/>
                    <a:lstStyle/>
                    <a:p>
                      <a:pPr fontAlgn="t"/>
                      <a:endParaRPr lang="ru-RU" sz="1200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0956">
                <a:tc>
                  <a:txBody>
                    <a:bodyPr/>
                    <a:lstStyle/>
                    <a:p>
                      <a:pPr fontAlgn="t"/>
                      <a:endParaRPr lang="ru-RU" sz="1200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8673">
                <a:tc>
                  <a:txBody>
                    <a:bodyPr/>
                    <a:lstStyle/>
                    <a:p>
                      <a:pPr fontAlgn="t"/>
                      <a:endParaRPr lang="ru-RU" sz="1200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8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605" y="179179"/>
            <a:ext cx="1335327" cy="94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0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19075"/>
            <a:ext cx="7674864" cy="5048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Если что-то не получилось</a:t>
            </a:r>
            <a:r>
              <a:rPr lang="ru-RU" sz="3600" dirty="0" smtClean="0"/>
              <a:t>…</a:t>
            </a:r>
            <a:endParaRPr lang="ru-RU" sz="3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54480" y="820768"/>
            <a:ext cx="7796784" cy="523875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Получил «2», не завершил экзамен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54480" y="1592387"/>
            <a:ext cx="3279648" cy="523875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1-2 предмета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09972" y="1572561"/>
            <a:ext cx="3468624" cy="523875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3-4 предмета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54480" y="2611748"/>
            <a:ext cx="4395216" cy="754791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Пересдача в резервные  даты 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43074" y="3962400"/>
            <a:ext cx="1426845" cy="814336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Успешно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Аттестат!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24047" y="3771125"/>
            <a:ext cx="2194560" cy="767715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Получил «2»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93942" y="2929148"/>
            <a:ext cx="5047488" cy="938266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Пересдача в  дополнительный период (сентябрь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2026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года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935480" y="5895975"/>
            <a:ext cx="9189720" cy="669926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Справка об обучении, регистрация на ГИА – 2025 года   </a:t>
            </a:r>
          </a:p>
          <a:p>
            <a:pPr algn="ctr"/>
            <a:r>
              <a:rPr lang="ru-RU" b="1" dirty="0" smtClean="0"/>
              <a:t>(возможна смена экзаменов по выбору)</a:t>
            </a:r>
            <a:endParaRPr lang="ru-RU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536817" y="4433875"/>
            <a:ext cx="2011680" cy="767715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Получил «2»</a:t>
            </a:r>
          </a:p>
        </p:txBody>
      </p:sp>
      <p:sp>
        <p:nvSpPr>
          <p:cNvPr id="25" name="Стрелка вниз 24"/>
          <p:cNvSpPr/>
          <p:nvPr/>
        </p:nvSpPr>
        <p:spPr>
          <a:xfrm>
            <a:off x="4808220" y="3068934"/>
            <a:ext cx="301752" cy="66939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8115300" y="1192128"/>
            <a:ext cx="301752" cy="52404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933956" y="2200275"/>
            <a:ext cx="301752" cy="41147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1933956" y="1248594"/>
            <a:ext cx="301752" cy="52404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2084832" y="4089238"/>
            <a:ext cx="639318" cy="44960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2091690" y="3228974"/>
            <a:ext cx="301752" cy="42862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8042148" y="1971822"/>
            <a:ext cx="301752" cy="102851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14366174">
            <a:off x="5960923" y="3284179"/>
            <a:ext cx="301752" cy="113725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9772650" y="4538840"/>
            <a:ext cx="1685925" cy="662750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Успешно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Аттестат!</a:t>
            </a:r>
          </a:p>
        </p:txBody>
      </p:sp>
      <p:sp>
        <p:nvSpPr>
          <p:cNvPr id="35" name="Стрелка вниз 34"/>
          <p:cNvSpPr/>
          <p:nvPr/>
        </p:nvSpPr>
        <p:spPr>
          <a:xfrm>
            <a:off x="10182225" y="4726685"/>
            <a:ext cx="857250" cy="41141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7172134" y="3889233"/>
            <a:ext cx="370523" cy="57004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10342329" y="3794811"/>
            <a:ext cx="316992" cy="36017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6593942" y="5138095"/>
            <a:ext cx="301752" cy="66939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616" y="213324"/>
            <a:ext cx="2309702" cy="164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1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Если что-то не получилось</a:t>
            </a:r>
            <a:r>
              <a:rPr lang="ru-RU" dirty="0"/>
              <a:t>…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 flipH="1">
            <a:off x="11582399" y="1600201"/>
            <a:ext cx="45719" cy="8194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293961" y="1682150"/>
            <a:ext cx="10446589" cy="4444329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ПРОШЕДШИЕ ГИА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п.82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«Участникам ГИА, не прошедшим ГИА, в том числе участникам ГИА, чьи результаты ГИА по сдаваемым учебным предметам в дополнительном периоде и(или) резервные сроки дополнительного периода были аннулированы по решению председателя ГЭК в случае выявления фактов нарушения Порядка участниками ГИА, а также участникам ГИА, получившим на ГИА неудовлетворительные результаты более чем по двум учебным предметам, либо получившим повторно неудовлетворительный результат по одному или двум учебным предметам на ГИА в резервные сроки дополнительного периода, предоставляется право повторно пройти ГИА по соответствующему учебному предмету (соответствующим учебным предметам) не ранее чем в следующем году в формах, установленных пунктом 6 Порядка. Указанные участники ГИА вправе изменить учебные предметы по выбору для повторного прохождения ГИА в следующем году…»</a:t>
            </a: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Участникам, которые не смогли пройти ГИА-9 в сентябрьские сроки по выбранным учебным предметам,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право изменить учебные предметы по выбору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для повторного прохождения ГИА-9 в следующем году.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1313"/>
            <a:ext cx="9839325" cy="511175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cap="all" spc="-133" dirty="0" smtClean="0">
                <a:solidFill>
                  <a:srgbClr val="002060"/>
                </a:solidFill>
                <a:cs typeface="Latha" pitchFamily="34" charset="0"/>
              </a:rPr>
              <a:t>Какой экзамен  для   поступления   в   профильный    класс</a:t>
            </a:r>
            <a:endParaRPr lang="ru-RU" altLang="ru-RU" sz="2000" b="1" cap="all" spc="-133" dirty="0">
              <a:solidFill>
                <a:srgbClr val="002060"/>
              </a:solidFill>
              <a:cs typeface="Latha" pitchFamily="34" charset="0"/>
            </a:endParaRPr>
          </a:p>
        </p:txBody>
      </p:sp>
      <p:grpSp>
        <p:nvGrpSpPr>
          <p:cNvPr id="7" name="组合 175"/>
          <p:cNvGrpSpPr/>
          <p:nvPr/>
        </p:nvGrpSpPr>
        <p:grpSpPr>
          <a:xfrm>
            <a:off x="887039" y="1117330"/>
            <a:ext cx="5369221" cy="1601484"/>
            <a:chOff x="633890" y="1340768"/>
            <a:chExt cx="5311194" cy="1584176"/>
          </a:xfrm>
        </p:grpSpPr>
        <p:sp>
          <p:nvSpPr>
            <p:cNvPr id="8" name="任意多边形 170"/>
            <p:cNvSpPr/>
            <p:nvPr/>
          </p:nvSpPr>
          <p:spPr>
            <a:xfrm rot="5400000">
              <a:off x="3652066" y="631927"/>
              <a:ext cx="1584175" cy="3001860"/>
            </a:xfrm>
            <a:custGeom>
              <a:avLst/>
              <a:gdLst>
                <a:gd name="connsiteX0" fmla="*/ 0 w 1584175"/>
                <a:gd name="connsiteY0" fmla="*/ 3001860 h 3001860"/>
                <a:gd name="connsiteX1" fmla="*/ 0 w 1584175"/>
                <a:gd name="connsiteY1" fmla="*/ 168778 h 3001860"/>
                <a:gd name="connsiteX2" fmla="*/ 168778 w 1584175"/>
                <a:gd name="connsiteY2" fmla="*/ 0 h 3001860"/>
                <a:gd name="connsiteX3" fmla="*/ 1415397 w 1584175"/>
                <a:gd name="connsiteY3" fmla="*/ 0 h 3001860"/>
                <a:gd name="connsiteX4" fmla="*/ 1584175 w 1584175"/>
                <a:gd name="connsiteY4" fmla="*/ 168778 h 3001860"/>
                <a:gd name="connsiteX5" fmla="*/ 1584175 w 1584175"/>
                <a:gd name="connsiteY5" fmla="*/ 3001860 h 3001860"/>
                <a:gd name="connsiteX6" fmla="*/ 931060 w 1584175"/>
                <a:gd name="connsiteY6" fmla="*/ 3001860 h 3001860"/>
                <a:gd name="connsiteX7" fmla="*/ 792087 w 1584175"/>
                <a:gd name="connsiteY7" fmla="*/ 2793401 h 3001860"/>
                <a:gd name="connsiteX8" fmla="*/ 653114 w 1584175"/>
                <a:gd name="connsiteY8" fmla="*/ 3001860 h 300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175" h="3001860">
                  <a:moveTo>
                    <a:pt x="0" y="3001860"/>
                  </a:moveTo>
                  <a:lnTo>
                    <a:pt x="0" y="168778"/>
                  </a:lnTo>
                  <a:cubicBezTo>
                    <a:pt x="0" y="75564"/>
                    <a:pt x="75564" y="0"/>
                    <a:pt x="168778" y="0"/>
                  </a:cubicBezTo>
                  <a:lnTo>
                    <a:pt x="1415397" y="0"/>
                  </a:lnTo>
                  <a:cubicBezTo>
                    <a:pt x="1508611" y="0"/>
                    <a:pt x="1584175" y="75564"/>
                    <a:pt x="1584175" y="168778"/>
                  </a:cubicBezTo>
                  <a:lnTo>
                    <a:pt x="1584175" y="3001860"/>
                  </a:lnTo>
                  <a:lnTo>
                    <a:pt x="931060" y="3001860"/>
                  </a:lnTo>
                  <a:lnTo>
                    <a:pt x="792087" y="2793401"/>
                  </a:lnTo>
                  <a:lnTo>
                    <a:pt x="653114" y="30018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altLang="zh-CN" sz="2200" b="1" dirty="0" smtClean="0"/>
                <a:t>1.Математика</a:t>
              </a:r>
            </a:p>
            <a:p>
              <a:pPr algn="ctr"/>
              <a:r>
                <a:rPr lang="ru-RU" altLang="zh-CN" sz="2200" b="1" dirty="0" smtClean="0"/>
                <a:t>2.Физика                                 3. информатика   </a:t>
              </a:r>
              <a:endParaRPr lang="zh-CN" altLang="en-US" sz="2200" b="1" dirty="0"/>
            </a:p>
          </p:txBody>
        </p:sp>
        <p:grpSp>
          <p:nvGrpSpPr>
            <p:cNvPr id="9" name="组合 27"/>
            <p:cNvGrpSpPr/>
            <p:nvPr/>
          </p:nvGrpSpPr>
          <p:grpSpPr>
            <a:xfrm>
              <a:off x="633890" y="1340768"/>
              <a:ext cx="2491124" cy="1584176"/>
              <a:chOff x="633890" y="1340768"/>
              <a:chExt cx="2491124" cy="1584176"/>
            </a:xfrm>
          </p:grpSpPr>
          <p:sp>
            <p:nvSpPr>
              <p:cNvPr id="10" name="同侧圆角矩形 2"/>
              <p:cNvSpPr/>
              <p:nvPr/>
            </p:nvSpPr>
            <p:spPr>
              <a:xfrm rot="16200000">
                <a:off x="988682" y="985976"/>
                <a:ext cx="1584176" cy="2293759"/>
              </a:xfrm>
              <a:prstGeom prst="round2Same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ru-RU" altLang="zh-CN" sz="2200" b="1" dirty="0" smtClean="0"/>
                  <a:t>Инженерный класс </a:t>
                </a:r>
                <a:endParaRPr lang="zh-CN" altLang="en-US" sz="2200" b="1" dirty="0"/>
              </a:p>
            </p:txBody>
          </p:sp>
          <p:sp>
            <p:nvSpPr>
              <p:cNvPr id="11" name="等腰三角形 4"/>
              <p:cNvSpPr/>
              <p:nvPr/>
            </p:nvSpPr>
            <p:spPr>
              <a:xfrm rot="5400000">
                <a:off x="2872986" y="2024844"/>
                <a:ext cx="288032" cy="216024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</p:grpSp>
      <p:grpSp>
        <p:nvGrpSpPr>
          <p:cNvPr id="13" name="组合 175"/>
          <p:cNvGrpSpPr/>
          <p:nvPr/>
        </p:nvGrpSpPr>
        <p:grpSpPr>
          <a:xfrm>
            <a:off x="1025276" y="3052131"/>
            <a:ext cx="5307113" cy="1601486"/>
            <a:chOff x="695327" y="1340768"/>
            <a:chExt cx="5249757" cy="1584178"/>
          </a:xfrm>
        </p:grpSpPr>
        <p:sp>
          <p:nvSpPr>
            <p:cNvPr id="14" name="任意多边形 170"/>
            <p:cNvSpPr/>
            <p:nvPr/>
          </p:nvSpPr>
          <p:spPr>
            <a:xfrm rot="5400000">
              <a:off x="3652066" y="631927"/>
              <a:ext cx="1584175" cy="3001860"/>
            </a:xfrm>
            <a:custGeom>
              <a:avLst/>
              <a:gdLst>
                <a:gd name="connsiteX0" fmla="*/ 0 w 1584175"/>
                <a:gd name="connsiteY0" fmla="*/ 3001860 h 3001860"/>
                <a:gd name="connsiteX1" fmla="*/ 0 w 1584175"/>
                <a:gd name="connsiteY1" fmla="*/ 168778 h 3001860"/>
                <a:gd name="connsiteX2" fmla="*/ 168778 w 1584175"/>
                <a:gd name="connsiteY2" fmla="*/ 0 h 3001860"/>
                <a:gd name="connsiteX3" fmla="*/ 1415397 w 1584175"/>
                <a:gd name="connsiteY3" fmla="*/ 0 h 3001860"/>
                <a:gd name="connsiteX4" fmla="*/ 1584175 w 1584175"/>
                <a:gd name="connsiteY4" fmla="*/ 168778 h 3001860"/>
                <a:gd name="connsiteX5" fmla="*/ 1584175 w 1584175"/>
                <a:gd name="connsiteY5" fmla="*/ 3001860 h 3001860"/>
                <a:gd name="connsiteX6" fmla="*/ 931060 w 1584175"/>
                <a:gd name="connsiteY6" fmla="*/ 3001860 h 3001860"/>
                <a:gd name="connsiteX7" fmla="*/ 792087 w 1584175"/>
                <a:gd name="connsiteY7" fmla="*/ 2793401 h 3001860"/>
                <a:gd name="connsiteX8" fmla="*/ 653114 w 1584175"/>
                <a:gd name="connsiteY8" fmla="*/ 3001860 h 300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175" h="3001860">
                  <a:moveTo>
                    <a:pt x="0" y="3001860"/>
                  </a:moveTo>
                  <a:lnTo>
                    <a:pt x="0" y="168778"/>
                  </a:lnTo>
                  <a:cubicBezTo>
                    <a:pt x="0" y="75564"/>
                    <a:pt x="75564" y="0"/>
                    <a:pt x="168778" y="0"/>
                  </a:cubicBezTo>
                  <a:lnTo>
                    <a:pt x="1415397" y="0"/>
                  </a:lnTo>
                  <a:cubicBezTo>
                    <a:pt x="1508611" y="0"/>
                    <a:pt x="1584175" y="75564"/>
                    <a:pt x="1584175" y="168778"/>
                  </a:cubicBezTo>
                  <a:lnTo>
                    <a:pt x="1584175" y="3001860"/>
                  </a:lnTo>
                  <a:lnTo>
                    <a:pt x="931060" y="3001860"/>
                  </a:lnTo>
                  <a:lnTo>
                    <a:pt x="792087" y="2793401"/>
                  </a:lnTo>
                  <a:lnTo>
                    <a:pt x="653114" y="30018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altLang="zh-CN" sz="2200" b="1" dirty="0"/>
                <a:t>1.Математика</a:t>
              </a:r>
            </a:p>
            <a:p>
              <a:pPr algn="ctr"/>
              <a:r>
                <a:rPr lang="ru-RU" altLang="zh-CN" sz="2200" b="1" dirty="0" smtClean="0"/>
                <a:t>2.Химия и/или</a:t>
              </a:r>
            </a:p>
            <a:p>
              <a:pPr algn="ctr"/>
              <a:r>
                <a:rPr lang="ru-RU" altLang="zh-CN" sz="2200" b="1" dirty="0" smtClean="0"/>
                <a:t> биология  </a:t>
              </a:r>
              <a:endParaRPr lang="zh-CN" altLang="en-US" sz="2200" b="1" dirty="0"/>
            </a:p>
          </p:txBody>
        </p:sp>
        <p:grpSp>
          <p:nvGrpSpPr>
            <p:cNvPr id="15" name="组合 27"/>
            <p:cNvGrpSpPr/>
            <p:nvPr/>
          </p:nvGrpSpPr>
          <p:grpSpPr>
            <a:xfrm>
              <a:off x="695327" y="1340768"/>
              <a:ext cx="2429687" cy="1584178"/>
              <a:chOff x="695327" y="1340768"/>
              <a:chExt cx="2429687" cy="1584178"/>
            </a:xfrm>
          </p:grpSpPr>
          <p:sp>
            <p:nvSpPr>
              <p:cNvPr id="16" name="同侧圆角矩形 2"/>
              <p:cNvSpPr/>
              <p:nvPr/>
            </p:nvSpPr>
            <p:spPr>
              <a:xfrm rot="16200000">
                <a:off x="1019399" y="1016696"/>
                <a:ext cx="1584178" cy="2232321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ru-RU" altLang="zh-CN" sz="2200" b="1" dirty="0" smtClean="0"/>
                  <a:t>Медицинский  класс в другом ОУ </a:t>
                </a:r>
                <a:endParaRPr lang="zh-CN" altLang="en-US" sz="2200" b="1" dirty="0"/>
              </a:p>
            </p:txBody>
          </p:sp>
          <p:sp>
            <p:nvSpPr>
              <p:cNvPr id="17" name="等腰三角形 4"/>
              <p:cNvSpPr/>
              <p:nvPr/>
            </p:nvSpPr>
            <p:spPr>
              <a:xfrm rot="5400000">
                <a:off x="2872986" y="2024844"/>
                <a:ext cx="288032" cy="216024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</p:grpSp>
      <p:sp>
        <p:nvSpPr>
          <p:cNvPr id="18" name="Прямоугольник 17"/>
          <p:cNvSpPr/>
          <p:nvPr/>
        </p:nvSpPr>
        <p:spPr>
          <a:xfrm>
            <a:off x="7029231" y="818535"/>
            <a:ext cx="519301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Профильные классы школы – прием регламентирован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школьными документами школьным –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порядок зачисления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на основе индивидуального отбора с учетом результатов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ГИА:</a:t>
            </a:r>
            <a:endParaRPr lang="ru-RU" sz="2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1" name="组合 175"/>
          <p:cNvGrpSpPr/>
          <p:nvPr/>
        </p:nvGrpSpPr>
        <p:grpSpPr>
          <a:xfrm>
            <a:off x="7099271" y="2615021"/>
            <a:ext cx="4909075" cy="1237853"/>
            <a:chOff x="695326" y="1340769"/>
            <a:chExt cx="5249758" cy="1584178"/>
          </a:xfrm>
        </p:grpSpPr>
        <p:sp>
          <p:nvSpPr>
            <p:cNvPr id="22" name="任意多边形 170"/>
            <p:cNvSpPr/>
            <p:nvPr/>
          </p:nvSpPr>
          <p:spPr>
            <a:xfrm rot="5400000">
              <a:off x="3652066" y="631927"/>
              <a:ext cx="1584175" cy="3001860"/>
            </a:xfrm>
            <a:custGeom>
              <a:avLst/>
              <a:gdLst>
                <a:gd name="connsiteX0" fmla="*/ 0 w 1584175"/>
                <a:gd name="connsiteY0" fmla="*/ 3001860 h 3001860"/>
                <a:gd name="connsiteX1" fmla="*/ 0 w 1584175"/>
                <a:gd name="connsiteY1" fmla="*/ 168778 h 3001860"/>
                <a:gd name="connsiteX2" fmla="*/ 168778 w 1584175"/>
                <a:gd name="connsiteY2" fmla="*/ 0 h 3001860"/>
                <a:gd name="connsiteX3" fmla="*/ 1415397 w 1584175"/>
                <a:gd name="connsiteY3" fmla="*/ 0 h 3001860"/>
                <a:gd name="connsiteX4" fmla="*/ 1584175 w 1584175"/>
                <a:gd name="connsiteY4" fmla="*/ 168778 h 3001860"/>
                <a:gd name="connsiteX5" fmla="*/ 1584175 w 1584175"/>
                <a:gd name="connsiteY5" fmla="*/ 3001860 h 3001860"/>
                <a:gd name="connsiteX6" fmla="*/ 931060 w 1584175"/>
                <a:gd name="connsiteY6" fmla="*/ 3001860 h 3001860"/>
                <a:gd name="connsiteX7" fmla="*/ 792087 w 1584175"/>
                <a:gd name="connsiteY7" fmla="*/ 2793401 h 3001860"/>
                <a:gd name="connsiteX8" fmla="*/ 653114 w 1584175"/>
                <a:gd name="connsiteY8" fmla="*/ 3001860 h 300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175" h="3001860">
                  <a:moveTo>
                    <a:pt x="0" y="3001860"/>
                  </a:moveTo>
                  <a:lnTo>
                    <a:pt x="0" y="168778"/>
                  </a:lnTo>
                  <a:cubicBezTo>
                    <a:pt x="0" y="75564"/>
                    <a:pt x="75564" y="0"/>
                    <a:pt x="168778" y="0"/>
                  </a:cubicBezTo>
                  <a:lnTo>
                    <a:pt x="1415397" y="0"/>
                  </a:lnTo>
                  <a:cubicBezTo>
                    <a:pt x="1508611" y="0"/>
                    <a:pt x="1584175" y="75564"/>
                    <a:pt x="1584175" y="168778"/>
                  </a:cubicBezTo>
                  <a:lnTo>
                    <a:pt x="1584175" y="3001860"/>
                  </a:lnTo>
                  <a:lnTo>
                    <a:pt x="931060" y="3001860"/>
                  </a:lnTo>
                  <a:lnTo>
                    <a:pt x="792087" y="2793401"/>
                  </a:lnTo>
                  <a:lnTo>
                    <a:pt x="653114" y="30018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altLang="zh-CN" b="1" dirty="0" smtClean="0"/>
                <a:t>1.Математика</a:t>
              </a:r>
            </a:p>
            <a:p>
              <a:pPr algn="ctr"/>
              <a:r>
                <a:rPr lang="ru-RU" altLang="zh-CN" b="1" dirty="0" smtClean="0"/>
                <a:t>2. </a:t>
              </a:r>
              <a:r>
                <a:rPr lang="ru-RU" altLang="zh-CN" b="1" dirty="0" err="1" smtClean="0"/>
                <a:t>Обшествознание</a:t>
              </a:r>
              <a:r>
                <a:rPr lang="ru-RU" altLang="zh-CN" b="1" dirty="0" smtClean="0"/>
                <a:t>, география и/или</a:t>
              </a:r>
            </a:p>
            <a:p>
              <a:pPr algn="ctr"/>
              <a:r>
                <a:rPr lang="ru-RU" altLang="zh-CN" b="1" dirty="0" smtClean="0"/>
                <a:t>Английский язык</a:t>
              </a:r>
            </a:p>
            <a:p>
              <a:pPr algn="ctr"/>
              <a:r>
                <a:rPr lang="ru-RU" altLang="zh-CN" b="1" dirty="0" smtClean="0"/>
                <a:t>  </a:t>
              </a:r>
              <a:endParaRPr lang="zh-CN" altLang="en-US" b="1" dirty="0"/>
            </a:p>
          </p:txBody>
        </p:sp>
        <p:grpSp>
          <p:nvGrpSpPr>
            <p:cNvPr id="23" name="组合 27"/>
            <p:cNvGrpSpPr/>
            <p:nvPr/>
          </p:nvGrpSpPr>
          <p:grpSpPr>
            <a:xfrm>
              <a:off x="695326" y="1340769"/>
              <a:ext cx="2429688" cy="1584178"/>
              <a:chOff x="695326" y="1340769"/>
              <a:chExt cx="2429688" cy="1584178"/>
            </a:xfrm>
          </p:grpSpPr>
          <p:sp>
            <p:nvSpPr>
              <p:cNvPr id="24" name="同侧圆角矩形 2"/>
              <p:cNvSpPr/>
              <p:nvPr/>
            </p:nvSpPr>
            <p:spPr>
              <a:xfrm rot="16200000">
                <a:off x="1019398" y="1016697"/>
                <a:ext cx="1584178" cy="2232321"/>
              </a:xfrm>
              <a:prstGeom prst="round2Same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ru-RU" altLang="zh-CN" b="1" dirty="0" smtClean="0"/>
                  <a:t>Социально-экономический профиль </a:t>
                </a:r>
                <a:endParaRPr lang="zh-CN" altLang="en-US" b="1" dirty="0"/>
              </a:p>
            </p:txBody>
          </p:sp>
          <p:sp>
            <p:nvSpPr>
              <p:cNvPr id="25" name="等腰三角形 4"/>
              <p:cNvSpPr/>
              <p:nvPr/>
            </p:nvSpPr>
            <p:spPr>
              <a:xfrm rot="5400000">
                <a:off x="2872986" y="2024844"/>
                <a:ext cx="288032" cy="216024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</p:grpSp>
      <p:grpSp>
        <p:nvGrpSpPr>
          <p:cNvPr id="36" name="组合 175"/>
          <p:cNvGrpSpPr/>
          <p:nvPr/>
        </p:nvGrpSpPr>
        <p:grpSpPr>
          <a:xfrm>
            <a:off x="7099272" y="5406205"/>
            <a:ext cx="4909076" cy="1237854"/>
            <a:chOff x="695326" y="1340768"/>
            <a:chExt cx="5249758" cy="1584179"/>
          </a:xfrm>
        </p:grpSpPr>
        <p:sp>
          <p:nvSpPr>
            <p:cNvPr id="37" name="任意多边形 170"/>
            <p:cNvSpPr/>
            <p:nvPr/>
          </p:nvSpPr>
          <p:spPr>
            <a:xfrm rot="5400000">
              <a:off x="3652067" y="631925"/>
              <a:ext cx="1584174" cy="3001860"/>
            </a:xfrm>
            <a:custGeom>
              <a:avLst/>
              <a:gdLst>
                <a:gd name="connsiteX0" fmla="*/ 0 w 1584175"/>
                <a:gd name="connsiteY0" fmla="*/ 3001860 h 3001860"/>
                <a:gd name="connsiteX1" fmla="*/ 0 w 1584175"/>
                <a:gd name="connsiteY1" fmla="*/ 168778 h 3001860"/>
                <a:gd name="connsiteX2" fmla="*/ 168778 w 1584175"/>
                <a:gd name="connsiteY2" fmla="*/ 0 h 3001860"/>
                <a:gd name="connsiteX3" fmla="*/ 1415397 w 1584175"/>
                <a:gd name="connsiteY3" fmla="*/ 0 h 3001860"/>
                <a:gd name="connsiteX4" fmla="*/ 1584175 w 1584175"/>
                <a:gd name="connsiteY4" fmla="*/ 168778 h 3001860"/>
                <a:gd name="connsiteX5" fmla="*/ 1584175 w 1584175"/>
                <a:gd name="connsiteY5" fmla="*/ 3001860 h 3001860"/>
                <a:gd name="connsiteX6" fmla="*/ 931060 w 1584175"/>
                <a:gd name="connsiteY6" fmla="*/ 3001860 h 3001860"/>
                <a:gd name="connsiteX7" fmla="*/ 792087 w 1584175"/>
                <a:gd name="connsiteY7" fmla="*/ 2793401 h 3001860"/>
                <a:gd name="connsiteX8" fmla="*/ 653114 w 1584175"/>
                <a:gd name="connsiteY8" fmla="*/ 3001860 h 300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175" h="3001860">
                  <a:moveTo>
                    <a:pt x="0" y="3001860"/>
                  </a:moveTo>
                  <a:lnTo>
                    <a:pt x="0" y="168778"/>
                  </a:lnTo>
                  <a:cubicBezTo>
                    <a:pt x="0" y="75564"/>
                    <a:pt x="75564" y="0"/>
                    <a:pt x="168778" y="0"/>
                  </a:cubicBezTo>
                  <a:lnTo>
                    <a:pt x="1415397" y="0"/>
                  </a:lnTo>
                  <a:cubicBezTo>
                    <a:pt x="1508611" y="0"/>
                    <a:pt x="1584175" y="75564"/>
                    <a:pt x="1584175" y="168778"/>
                  </a:cubicBezTo>
                  <a:lnTo>
                    <a:pt x="1584175" y="3001860"/>
                  </a:lnTo>
                  <a:lnTo>
                    <a:pt x="931060" y="3001860"/>
                  </a:lnTo>
                  <a:lnTo>
                    <a:pt x="792087" y="2793401"/>
                  </a:lnTo>
                  <a:lnTo>
                    <a:pt x="653114" y="30018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altLang="zh-CN" b="1" dirty="0" smtClean="0"/>
                <a:t> любые предметы по выбору</a:t>
              </a:r>
              <a:endParaRPr lang="zh-CN" altLang="en-US" b="1" dirty="0"/>
            </a:p>
          </p:txBody>
        </p:sp>
        <p:grpSp>
          <p:nvGrpSpPr>
            <p:cNvPr id="38" name="组合 27"/>
            <p:cNvGrpSpPr/>
            <p:nvPr/>
          </p:nvGrpSpPr>
          <p:grpSpPr>
            <a:xfrm>
              <a:off x="695326" y="1340769"/>
              <a:ext cx="2429688" cy="1584178"/>
              <a:chOff x="695326" y="1340769"/>
              <a:chExt cx="2429688" cy="1584178"/>
            </a:xfrm>
          </p:grpSpPr>
          <p:sp>
            <p:nvSpPr>
              <p:cNvPr id="39" name="同侧圆角矩形 2"/>
              <p:cNvSpPr/>
              <p:nvPr/>
            </p:nvSpPr>
            <p:spPr>
              <a:xfrm rot="16200000">
                <a:off x="1019397" y="1016698"/>
                <a:ext cx="1584178" cy="2232320"/>
              </a:xfrm>
              <a:prstGeom prst="round2Same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ru-RU" altLang="zh-CN" b="1" dirty="0" smtClean="0"/>
                  <a:t>Универсальный профиль</a:t>
                </a:r>
                <a:endParaRPr lang="zh-CN" altLang="en-US" b="1" dirty="0"/>
              </a:p>
            </p:txBody>
          </p:sp>
          <p:sp>
            <p:nvSpPr>
              <p:cNvPr id="40" name="等腰三角形 4"/>
              <p:cNvSpPr/>
              <p:nvPr/>
            </p:nvSpPr>
            <p:spPr>
              <a:xfrm rot="5400000">
                <a:off x="2872986" y="2024844"/>
                <a:ext cx="288032" cy="216024"/>
              </a:xfrm>
              <a:prstGeom prst="triangl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</p:grpSp>
      <p:grpSp>
        <p:nvGrpSpPr>
          <p:cNvPr id="41" name="组合 175"/>
          <p:cNvGrpSpPr/>
          <p:nvPr/>
        </p:nvGrpSpPr>
        <p:grpSpPr>
          <a:xfrm>
            <a:off x="7099271" y="4013798"/>
            <a:ext cx="4894045" cy="1237853"/>
            <a:chOff x="695326" y="1340769"/>
            <a:chExt cx="5233685" cy="1584178"/>
          </a:xfrm>
        </p:grpSpPr>
        <p:sp>
          <p:nvSpPr>
            <p:cNvPr id="42" name="任意多边形 170"/>
            <p:cNvSpPr/>
            <p:nvPr/>
          </p:nvSpPr>
          <p:spPr>
            <a:xfrm rot="5400000">
              <a:off x="3637955" y="633891"/>
              <a:ext cx="1584175" cy="2997937"/>
            </a:xfrm>
            <a:custGeom>
              <a:avLst/>
              <a:gdLst>
                <a:gd name="connsiteX0" fmla="*/ 0 w 1584175"/>
                <a:gd name="connsiteY0" fmla="*/ 3001860 h 3001860"/>
                <a:gd name="connsiteX1" fmla="*/ 0 w 1584175"/>
                <a:gd name="connsiteY1" fmla="*/ 168778 h 3001860"/>
                <a:gd name="connsiteX2" fmla="*/ 168778 w 1584175"/>
                <a:gd name="connsiteY2" fmla="*/ 0 h 3001860"/>
                <a:gd name="connsiteX3" fmla="*/ 1415397 w 1584175"/>
                <a:gd name="connsiteY3" fmla="*/ 0 h 3001860"/>
                <a:gd name="connsiteX4" fmla="*/ 1584175 w 1584175"/>
                <a:gd name="connsiteY4" fmla="*/ 168778 h 3001860"/>
                <a:gd name="connsiteX5" fmla="*/ 1584175 w 1584175"/>
                <a:gd name="connsiteY5" fmla="*/ 3001860 h 3001860"/>
                <a:gd name="connsiteX6" fmla="*/ 931060 w 1584175"/>
                <a:gd name="connsiteY6" fmla="*/ 3001860 h 3001860"/>
                <a:gd name="connsiteX7" fmla="*/ 792087 w 1584175"/>
                <a:gd name="connsiteY7" fmla="*/ 2793401 h 3001860"/>
                <a:gd name="connsiteX8" fmla="*/ 653114 w 1584175"/>
                <a:gd name="connsiteY8" fmla="*/ 3001860 h 300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175" h="3001860">
                  <a:moveTo>
                    <a:pt x="0" y="3001860"/>
                  </a:moveTo>
                  <a:lnTo>
                    <a:pt x="0" y="168778"/>
                  </a:lnTo>
                  <a:cubicBezTo>
                    <a:pt x="0" y="75564"/>
                    <a:pt x="75564" y="0"/>
                    <a:pt x="168778" y="0"/>
                  </a:cubicBezTo>
                  <a:lnTo>
                    <a:pt x="1415397" y="0"/>
                  </a:lnTo>
                  <a:cubicBezTo>
                    <a:pt x="1508611" y="0"/>
                    <a:pt x="1584175" y="75564"/>
                    <a:pt x="1584175" y="168778"/>
                  </a:cubicBezTo>
                  <a:lnTo>
                    <a:pt x="1584175" y="3001860"/>
                  </a:lnTo>
                  <a:lnTo>
                    <a:pt x="931060" y="3001860"/>
                  </a:lnTo>
                  <a:lnTo>
                    <a:pt x="792087" y="2793401"/>
                  </a:lnTo>
                  <a:lnTo>
                    <a:pt x="653114" y="30018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altLang="zh-CN" sz="1600" b="1" dirty="0" smtClean="0"/>
                <a:t>1</a:t>
              </a:r>
            </a:p>
            <a:p>
              <a:pPr algn="ctr"/>
              <a:r>
                <a:rPr lang="ru-RU" altLang="zh-CN" sz="1600" b="1" dirty="0" smtClean="0"/>
                <a:t>1.Русский язык</a:t>
              </a:r>
            </a:p>
            <a:p>
              <a:pPr algn="ctr"/>
              <a:r>
                <a:rPr lang="ru-RU" altLang="zh-CN" sz="1600" b="1" dirty="0" smtClean="0"/>
                <a:t>2.Обшествознание и/или</a:t>
              </a:r>
            </a:p>
            <a:p>
              <a:pPr algn="ctr"/>
              <a:r>
                <a:rPr lang="ru-RU" altLang="zh-CN" sz="1600" b="1" dirty="0" smtClean="0"/>
                <a:t>Английский язык и/или история</a:t>
              </a:r>
            </a:p>
            <a:p>
              <a:pPr algn="ctr"/>
              <a:r>
                <a:rPr lang="ru-RU" altLang="zh-CN" sz="1600" b="1" dirty="0" smtClean="0"/>
                <a:t>  </a:t>
              </a:r>
              <a:endParaRPr lang="zh-CN" altLang="en-US" sz="1600" b="1" dirty="0"/>
            </a:p>
          </p:txBody>
        </p:sp>
        <p:grpSp>
          <p:nvGrpSpPr>
            <p:cNvPr id="43" name="组合 27"/>
            <p:cNvGrpSpPr/>
            <p:nvPr/>
          </p:nvGrpSpPr>
          <p:grpSpPr>
            <a:xfrm>
              <a:off x="695326" y="1340769"/>
              <a:ext cx="2429688" cy="1584178"/>
              <a:chOff x="695326" y="1340769"/>
              <a:chExt cx="2429688" cy="1584178"/>
            </a:xfrm>
          </p:grpSpPr>
          <p:sp>
            <p:nvSpPr>
              <p:cNvPr id="44" name="同侧圆角矩形 2"/>
              <p:cNvSpPr/>
              <p:nvPr/>
            </p:nvSpPr>
            <p:spPr>
              <a:xfrm rot="16200000">
                <a:off x="1019398" y="1016697"/>
                <a:ext cx="1584178" cy="2232321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ru-RU" altLang="zh-CN" b="1" dirty="0" smtClean="0"/>
                  <a:t>Гуманитарный профиль в другом ОУ</a:t>
                </a:r>
                <a:endParaRPr lang="zh-CN" altLang="en-US" b="1" dirty="0"/>
              </a:p>
            </p:txBody>
          </p:sp>
          <p:sp>
            <p:nvSpPr>
              <p:cNvPr id="45" name="等腰三角形 4"/>
              <p:cNvSpPr/>
              <p:nvPr/>
            </p:nvSpPr>
            <p:spPr>
              <a:xfrm rot="5400000">
                <a:off x="2872986" y="2024844"/>
                <a:ext cx="288032" cy="216024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1207008" y="5090116"/>
            <a:ext cx="4986528" cy="8295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2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827" y="213325"/>
            <a:ext cx="947490" cy="6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518835-1BE3-FC48-96A4-914D7F9A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576" y="176131"/>
            <a:ext cx="9018224" cy="1325563"/>
          </a:xfrm>
        </p:spPr>
        <p:txBody>
          <a:bodyPr>
            <a:normAutofit/>
          </a:bodyPr>
          <a:lstStyle/>
          <a:p>
            <a:r>
              <a:rPr lang="ru-RU" sz="4000" b="1" cap="all" spc="-133" dirty="0" smtClean="0">
                <a:solidFill>
                  <a:schemeClr val="accent1">
                    <a:lumMod val="50000"/>
                  </a:schemeClr>
                </a:solidFill>
                <a:cs typeface="Latha" pitchFamily="34" charset="0"/>
              </a:rPr>
              <a:t>А  также:</a:t>
            </a:r>
            <a:endParaRPr lang="ru-RU" sz="4000" b="1" cap="all" spc="-133" dirty="0">
              <a:solidFill>
                <a:schemeClr val="accent1">
                  <a:lumMod val="50000"/>
                </a:schemeClr>
              </a:solidFill>
              <a:cs typeface="Latha" pitchFamily="34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9C312128-B526-7B47-00D2-27157A872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2575" y="1552576"/>
            <a:ext cx="9329487" cy="3527119"/>
          </a:xfrm>
          <a:prstGeom prst="rect">
            <a:avLst/>
          </a:prstGeom>
          <a:ln w="0" cmpd="thickThin">
            <a:solidFill>
              <a:srgbClr val="143B84"/>
            </a:solidFill>
          </a:ln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Приказ </a:t>
            </a:r>
            <a:r>
              <a:rPr lang="ru-RU" sz="1800" b="1" dirty="0" err="1" smtClean="0">
                <a:solidFill>
                  <a:schemeClr val="tx1"/>
                </a:solidFill>
              </a:rPr>
              <a:t>Минпросвещения</a:t>
            </a:r>
            <a:r>
              <a:rPr lang="ru-RU" sz="1800" b="1" dirty="0" smtClean="0">
                <a:solidFill>
                  <a:schemeClr val="tx1"/>
                </a:solidFill>
              </a:rPr>
              <a:t> России, </a:t>
            </a:r>
            <a:r>
              <a:rPr lang="ru-RU" sz="1800" b="1" dirty="0" err="1" smtClean="0">
                <a:solidFill>
                  <a:schemeClr val="tx1"/>
                </a:solidFill>
              </a:rPr>
              <a:t>Рособрнадзора</a:t>
            </a:r>
            <a:r>
              <a:rPr lang="ru-RU" sz="1800" b="1" dirty="0" smtClean="0">
                <a:solidFill>
                  <a:schemeClr val="tx1"/>
                </a:solidFill>
              </a:rPr>
              <a:t> № 799/1905 от 07.11.2025 г. «Об утверждении единого расписания и продолжительности проведения основного государственного экзамена по каждому учебному предмету, требований к использованию средств обучения и воспитания при его проведении в 2026 году».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Приказ </a:t>
            </a:r>
            <a:r>
              <a:rPr lang="ru-RU" sz="1800" b="1" dirty="0">
                <a:solidFill>
                  <a:schemeClr val="tx1"/>
                </a:solidFill>
              </a:rPr>
              <a:t>Министерства просвещения Российской Федерации, Федеральной службы по надзору в сфере образования и науки от 12.04.2024 №244/803 "О внесении изменений в приказы Министерства просвещения Российской Федерации и Федеральной службы по надзору в сфере образования и науки от 18 декабря 2023 г. №953/2116, № 954/2117 и № 955/2118". Зарегистрирован 19.04.2024 №</a:t>
            </a:r>
            <a:r>
              <a:rPr lang="ru-RU" sz="1800" b="1" dirty="0" smtClean="0">
                <a:solidFill>
                  <a:schemeClr val="tx1"/>
                </a:solidFill>
              </a:rPr>
              <a:t>77937. 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Приказ Минобразования РО от 27.02.2026 №187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8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095" y="258830"/>
            <a:ext cx="1770979" cy="125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7962" y="5079695"/>
            <a:ext cx="4785058" cy="16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xn--87-6kc3bfr2e.xn----7sbhlbh0a1awgee.xn--p1ai/uploads/ckfinder/userfiles/images/%D0%9C%D0%91%D0%9E%D0%A3%20%D0%A1%D0%9E%D0%A8%20%E2%84%9687/%D0%94%D0%BE%D0%BA%D1%83%D0%BC%D0%B5%D0%BD%D1%82%D1%8B/g_a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4" y="113937"/>
            <a:ext cx="9848851" cy="674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990" y="213324"/>
            <a:ext cx="1335327" cy="94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6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--8sb3bboch9b.xn--80aeqlbcry8a6e.xn--p1acf/images/%D0%B4%D0%BE%D0%BA%D1%83%D0%BC%D0%B5%D0%BD%D1%82%D1%8B/%D0%9F%D0%BE%D0%BB%D0%B5%D0%B7%D0%BD%D1%8B%D0%B5_%D1%81%D0%BE%D0%B2%D0%B5%D1%82%D1%8B_%D0%BF%D1%80%D0%B8_%D1%81%D0%B4%D0%B0%D1%87%D0%B5_%D0%9E%D0%93%D0%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1" y="152400"/>
            <a:ext cx="10721974" cy="644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529" y="4896646"/>
            <a:ext cx="2213262" cy="157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4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xn--18--8cd3cgu2f.xn--p1ai/wp-content/uploads/2022/01/13risuno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19062"/>
            <a:ext cx="8985249" cy="673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990" y="213324"/>
            <a:ext cx="1335327" cy="94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2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2.ppt-online.org/files2/slide/s/sPGitXfocLQmBRpOTMZgvqSrahy5uA0E3DY6eUJxV/slide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76213"/>
            <a:ext cx="8756650" cy="655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990" y="213324"/>
            <a:ext cx="1335327" cy="94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3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день экзамена: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026" y="1052423"/>
            <a:ext cx="11024558" cy="5073741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Вовремя проснуться, умыться,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 позавтракать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Одеться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удобную парадную свежую одежду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Парфюмом желательно не поль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зоваться – у многих детей аллергические реакции на запахи. Проверить, не забыли ли то, что приготовили на экзамен с вечера под руководством родителей.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Явка в Гимназию № 76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времени указанного на слайдах №23,24, 25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пути следования в ППЭ и обратно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требования сопровождающих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правила пешеходов.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Следовать по маршруту, который указывают сопровождающие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одежды – парадная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(Белый «верх», темный «низ»). Исключить в одежде железосодержащие элементы.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брать с собой рюкзаки и другие объемные сумки.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взяли с собой телефон, то около ППЭ отключить, положить в пакет и сдать сопровождающему</a:t>
            </a:r>
            <a:r>
              <a:rPr lang="ru-RU" sz="2000" dirty="0" smtClean="0"/>
              <a:t>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необходимо взять с собой: паспорт (оригинал), черную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ручку (2),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 непрограммируемый, линейку, карандаш (если разрешено), питьевую негазированную воду (без обертки), можно небольшой перекус (шоколадка, батончик, конфета в не шелестящей обертке).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вести себя вежливо и спокойно. Выполнять все требования сотрудников ППЭ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Использовать максимально время отведенное на экзамен – не уходить раньше. Оставшееся время потратьте на проверку своего решения! В бланках пишите аккуратно, разборчиво, буквы и цифры - строго по образцу, который есть на бланке ответов №1!!!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экзамена зайти в комнату сопровождающих, отметиться у них и не забыть забрать свои вещи.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После выхода из ППЭ сообщить родителям, что вы окончили экзамен и идете домой. По приходу домой сообщить родителям, что вы дома.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673" y="0"/>
            <a:ext cx="1335327" cy="94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43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8" y="266756"/>
            <a:ext cx="9221272" cy="6301469"/>
          </a:xfrm>
        </p:spPr>
      </p:pic>
    </p:spTree>
    <p:extLst>
      <p:ext uri="{BB962C8B-B14F-4D97-AF65-F5344CB8AC3E}">
        <p14:creationId xmlns:p14="http://schemas.microsoft.com/office/powerpoint/2010/main" val="2230671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Осторожно! Мошенники!!!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57" y="1600200"/>
            <a:ext cx="10190747" cy="4812632"/>
          </a:xfrm>
        </p:spPr>
      </p:pic>
      <p:pic>
        <p:nvPicPr>
          <p:cNvPr id="6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990" y="213324"/>
            <a:ext cx="1335327" cy="94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793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8130" t="7745" r="9907" b="53340"/>
          <a:stretch/>
        </p:blipFill>
        <p:spPr>
          <a:xfrm>
            <a:off x="981074" y="2724150"/>
            <a:ext cx="10544175" cy="38039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56543" y="238896"/>
            <a:ext cx="5553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cap="all" spc="-133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Latha" pitchFamily="34" charset="0"/>
              </a:rPr>
              <a:t>Ресурсы для подготовки к ГИА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22056" y="5940437"/>
            <a:ext cx="26224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3"/>
              </a:rPr>
              <a:t>https://fipi.ru/</a:t>
            </a:r>
            <a:endParaRPr lang="ru-RU" sz="3200" dirty="0"/>
          </a:p>
          <a:p>
            <a:endParaRPr lang="ru-RU" sz="2400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463040" y="1060704"/>
            <a:ext cx="10168128" cy="142532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Подготовка в школе: консультации по всем предметам, элементы подготовки во время уроков;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Открытые интернет-задания для самостоятельной подготовки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9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990" y="213324"/>
            <a:ext cx="1335327" cy="94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5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9120" y="475488"/>
            <a:ext cx="7632192" cy="5180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Родители также могут оказать помощь выпускнику в подготовке к Государственной итоговой аттестации: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7061" indent="-237061" algn="just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систематический контроль успеваемости во взаимодействии с образовательной организацией;</a:t>
            </a:r>
          </a:p>
          <a:p>
            <a:pPr marL="237061" indent="-237061" algn="just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стимулирование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систематической работы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ученика; </a:t>
            </a:r>
          </a:p>
          <a:p>
            <a:pPr marL="237061" indent="-237061" algn="just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поддержка уверенности учащегося в своих силах;</a:t>
            </a:r>
          </a:p>
          <a:p>
            <a:pPr marL="237061" indent="-237061" algn="just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содействие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формированию понимания у ученика ответственности за своё образование, а также бесперспективности шпаргалок и иных запрещённых к использованию на ГИА источников информации.</a:t>
            </a:r>
          </a:p>
        </p:txBody>
      </p:sp>
      <p:pic>
        <p:nvPicPr>
          <p:cNvPr id="3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413" y="5461599"/>
            <a:ext cx="1819178" cy="129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88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ДЕЙСТВИЯ РОДИТЕЛЕЙ НАКАНУНЕ И В ДЕНЬ ЭКЗАМЕНА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Вечером</a:t>
            </a:r>
            <a:r>
              <a:rPr lang="ru-RU" sz="1600" dirty="0">
                <a:solidFill>
                  <a:schemeClr val="tx1"/>
                </a:solidFill>
              </a:rPr>
              <a:t>: </a:t>
            </a:r>
          </a:p>
          <a:p>
            <a:r>
              <a:rPr lang="ru-RU" sz="1600" dirty="0">
                <a:solidFill>
                  <a:schemeClr val="tx1"/>
                </a:solidFill>
              </a:rPr>
              <a:t>проконтролировать соблюдение выпускником режима сна; </a:t>
            </a:r>
            <a:r>
              <a:rPr lang="ru-RU" sz="1600" dirty="0">
                <a:solidFill>
                  <a:srgbClr val="FF0000"/>
                </a:solidFill>
              </a:rPr>
              <a:t>приготовить </a:t>
            </a:r>
            <a:r>
              <a:rPr lang="ru-RU" sz="1600" b="1" dirty="0">
                <a:solidFill>
                  <a:srgbClr val="FF0000"/>
                </a:solidFill>
              </a:rPr>
              <a:t>паспор</a:t>
            </a:r>
            <a:r>
              <a:rPr lang="ru-RU" sz="1600" dirty="0">
                <a:solidFill>
                  <a:srgbClr val="FF0000"/>
                </a:solidFill>
              </a:rPr>
              <a:t>т (снять обложку); </a:t>
            </a:r>
            <a:r>
              <a:rPr lang="ru-RU" sz="1600" b="1" dirty="0">
                <a:solidFill>
                  <a:srgbClr val="FF0000"/>
                </a:solidFill>
              </a:rPr>
              <a:t>парадную форму </a:t>
            </a:r>
            <a:r>
              <a:rPr lang="ru-RU" sz="1600" dirty="0">
                <a:solidFill>
                  <a:srgbClr val="FF0000"/>
                </a:solidFill>
              </a:rPr>
              <a:t>(белый верх, черный низ, без железных элементов одежды); </a:t>
            </a:r>
            <a:r>
              <a:rPr lang="ru-RU" sz="1600" b="1" dirty="0">
                <a:solidFill>
                  <a:srgbClr val="FF0000"/>
                </a:solidFill>
              </a:rPr>
              <a:t>необходимые и разрешенные к использованию на экзамене принадлежности</a:t>
            </a:r>
            <a:r>
              <a:rPr lang="ru-RU" sz="1600" dirty="0">
                <a:solidFill>
                  <a:srgbClr val="FF0000"/>
                </a:solidFill>
              </a:rPr>
              <a:t>;</a:t>
            </a:r>
            <a:r>
              <a:rPr lang="ru-RU" sz="1600" dirty="0">
                <a:solidFill>
                  <a:schemeClr val="tx1"/>
                </a:solidFill>
              </a:rPr>
              <a:t> при плохой погоде – бахилы; </a:t>
            </a:r>
            <a:r>
              <a:rPr lang="ru-RU" sz="1600" b="1" dirty="0">
                <a:solidFill>
                  <a:schemeClr val="tx1"/>
                </a:solidFill>
              </a:rPr>
              <a:t>бутылочку негазированной питьевой воды</a:t>
            </a:r>
            <a:r>
              <a:rPr lang="ru-RU" sz="1600" dirty="0">
                <a:solidFill>
                  <a:schemeClr val="tx1"/>
                </a:solidFill>
              </a:rPr>
              <a:t>  (снять обертку); если необходимо – медицинские препараты. Можно шоколадку в не шелестящей обертке.</a:t>
            </a:r>
          </a:p>
          <a:p>
            <a:r>
              <a:rPr lang="ru-RU" sz="1600" dirty="0">
                <a:solidFill>
                  <a:schemeClr val="tx1"/>
                </a:solidFill>
              </a:rPr>
              <a:t>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Внимание!</a:t>
            </a:r>
            <a:r>
              <a:rPr lang="ru-RU" sz="1600" dirty="0">
                <a:solidFill>
                  <a:schemeClr val="tx1"/>
                </a:solidFill>
              </a:rPr>
              <a:t> Если в организме ученика имеются </a:t>
            </a:r>
            <a:r>
              <a:rPr lang="ru-RU" sz="1600" b="1" dirty="0">
                <a:solidFill>
                  <a:schemeClr val="tx1"/>
                </a:solidFill>
              </a:rPr>
              <a:t>железосодержащие послеоперационные  элементы </a:t>
            </a:r>
            <a:r>
              <a:rPr lang="ru-RU" sz="1600" dirty="0">
                <a:solidFill>
                  <a:schemeClr val="tx1"/>
                </a:solidFill>
              </a:rPr>
              <a:t>– </a:t>
            </a:r>
            <a:r>
              <a:rPr lang="ru-RU" sz="1600" b="1" dirty="0">
                <a:solidFill>
                  <a:schemeClr val="tx1"/>
                </a:solidFill>
              </a:rPr>
              <a:t>взять справку </a:t>
            </a:r>
            <a:r>
              <a:rPr lang="ru-RU" sz="1600" dirty="0">
                <a:solidFill>
                  <a:schemeClr val="tx1"/>
                </a:solidFill>
              </a:rPr>
              <a:t>из медучреждения и поставить в известность зам. директора по УВР </a:t>
            </a:r>
            <a:r>
              <a:rPr lang="ru-RU" sz="1600" dirty="0" err="1">
                <a:solidFill>
                  <a:schemeClr val="tx1"/>
                </a:solidFill>
              </a:rPr>
              <a:t>Тытыш</a:t>
            </a:r>
            <a:r>
              <a:rPr lang="ru-RU" sz="1600" dirty="0">
                <a:solidFill>
                  <a:schemeClr val="tx1"/>
                </a:solidFill>
              </a:rPr>
              <a:t> Т.А. Дать справку ребенку с собой. Ограничить использование парфюма.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b="1" dirty="0">
                <a:solidFill>
                  <a:schemeClr val="tx1"/>
                </a:solidFill>
              </a:rPr>
              <a:t>Утром</a:t>
            </a:r>
            <a:r>
              <a:rPr lang="ru-RU" sz="1600" dirty="0">
                <a:solidFill>
                  <a:schemeClr val="tx1"/>
                </a:solidFill>
              </a:rPr>
              <a:t>: Проконтролировать своевременный подъем! Чтобы ребенок не торопился и не спешил, </a:t>
            </a:r>
            <a:r>
              <a:rPr lang="ru-RU" sz="1600" b="1" dirty="0">
                <a:solidFill>
                  <a:schemeClr val="tx1"/>
                </a:solidFill>
              </a:rPr>
              <a:t>обеспечить спокойную обстановку в семье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b="1" dirty="0">
                <a:solidFill>
                  <a:schemeClr val="tx1"/>
                </a:solidFill>
              </a:rPr>
              <a:t>настроить на успех</a:t>
            </a:r>
            <a:r>
              <a:rPr lang="ru-RU" sz="1600" dirty="0">
                <a:solidFill>
                  <a:schemeClr val="tx1"/>
                </a:solidFill>
              </a:rPr>
              <a:t>. Так как практически с утра и до 14.30 дети заняты, то их необходимо утром </a:t>
            </a:r>
            <a:r>
              <a:rPr lang="ru-RU" sz="1600" b="1" dirty="0">
                <a:solidFill>
                  <a:schemeClr val="tx1"/>
                </a:solidFill>
              </a:rPr>
              <a:t>накормить плотным завтраком</a:t>
            </a:r>
            <a:r>
              <a:rPr lang="ru-RU" sz="1600" dirty="0">
                <a:solidFill>
                  <a:schemeClr val="tx1"/>
                </a:solidFill>
              </a:rPr>
              <a:t>! Провожая ученика на экзамен (должен прибыть в гимназию не позднее 08.30) еще раз </a:t>
            </a:r>
            <a:r>
              <a:rPr lang="ru-RU" sz="1600" b="1" dirty="0">
                <a:solidFill>
                  <a:schemeClr val="tx1"/>
                </a:solidFill>
              </a:rPr>
              <a:t>проверить, все ли необходимое ученик взял с собой. </a:t>
            </a:r>
          </a:p>
          <a:p>
            <a:endParaRPr lang="ru-RU" sz="1600" b="1" dirty="0">
              <a:solidFill>
                <a:schemeClr val="tx1"/>
              </a:solidFill>
            </a:endParaRPr>
          </a:p>
          <a:p>
            <a:r>
              <a:rPr lang="ru-RU" sz="1600" b="1" dirty="0">
                <a:solidFill>
                  <a:schemeClr val="tx1"/>
                </a:solidFill>
              </a:rPr>
              <a:t>День: Проконтролировать своевременный приход ребенка домой после экзамена </a:t>
            </a:r>
            <a:r>
              <a:rPr lang="ru-RU" sz="1600" dirty="0">
                <a:solidFill>
                  <a:schemeClr val="tx1"/>
                </a:solidFill>
              </a:rPr>
              <a:t>(были случаи «отмечания» экзамена, а затем – неприятности с полицией – </a:t>
            </a:r>
            <a:r>
              <a:rPr lang="ru-RU" sz="1600" b="1" dirty="0">
                <a:solidFill>
                  <a:schemeClr val="tx1"/>
                </a:solidFill>
              </a:rPr>
              <a:t>в дни экзаменов полиция на усиленном режиме работы!</a:t>
            </a:r>
          </a:p>
        </p:txBody>
      </p:sp>
      <p:pic>
        <p:nvPicPr>
          <p:cNvPr id="4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596" y="915357"/>
            <a:ext cx="1335327" cy="94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58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225" y="365126"/>
            <a:ext cx="9477376" cy="998454"/>
          </a:xfrm>
        </p:spPr>
        <p:txBody>
          <a:bodyPr/>
          <a:lstStyle/>
          <a:p>
            <a:r>
              <a:rPr lang="ru-RU" sz="4000" dirty="0" smtClean="0"/>
              <a:t>Сроки проведения ГИА – 9 в 2026 году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62025" y="1227222"/>
            <a:ext cx="5326479" cy="5486399"/>
          </a:xfrm>
        </p:spPr>
        <p:txBody>
          <a:bodyPr>
            <a:normAutofit fontScale="40000" lnSpcReduction="20000"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>
                <a:solidFill>
                  <a:srgbClr val="FF0000"/>
                </a:solidFill>
              </a:rPr>
              <a:t>Основной период</a:t>
            </a:r>
            <a:r>
              <a:rPr lang="ru-RU" sz="4800" dirty="0">
                <a:solidFill>
                  <a:srgbClr val="FF0000"/>
                </a:solidFill>
              </a:rPr>
              <a:t>:</a:t>
            </a:r>
          </a:p>
          <a:p>
            <a:r>
              <a:rPr lang="ru-RU" sz="4800" b="1" dirty="0" smtClean="0">
                <a:solidFill>
                  <a:schemeClr val="tx1"/>
                </a:solidFill>
              </a:rPr>
              <a:t>02 июня </a:t>
            </a:r>
            <a:r>
              <a:rPr lang="ru-RU" sz="4800" dirty="0" smtClean="0">
                <a:solidFill>
                  <a:schemeClr val="tx1"/>
                </a:solidFill>
              </a:rPr>
              <a:t>- математика;</a:t>
            </a:r>
            <a:endParaRPr lang="ru-RU" sz="4800" dirty="0">
              <a:solidFill>
                <a:schemeClr val="tx1"/>
              </a:solidFill>
            </a:endParaRPr>
          </a:p>
          <a:p>
            <a:r>
              <a:rPr lang="ru-RU" sz="4800" b="1" dirty="0" smtClean="0">
                <a:solidFill>
                  <a:schemeClr val="tx1"/>
                </a:solidFill>
              </a:rPr>
              <a:t>05</a:t>
            </a:r>
            <a:r>
              <a:rPr lang="ru-RU" sz="4800" b="1" dirty="0">
                <a:solidFill>
                  <a:schemeClr val="tx1"/>
                </a:solidFill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</a:rPr>
              <a:t>июня </a:t>
            </a:r>
            <a:r>
              <a:rPr lang="ru-RU" sz="4800" dirty="0" smtClean="0">
                <a:solidFill>
                  <a:schemeClr val="tx1"/>
                </a:solidFill>
              </a:rPr>
              <a:t>– физика, история, англ. язык (письменно), география, информатика, биология, химия;</a:t>
            </a:r>
            <a:endParaRPr lang="ru-RU" sz="4800" dirty="0">
              <a:solidFill>
                <a:schemeClr val="tx1"/>
              </a:solidFill>
            </a:endParaRPr>
          </a:p>
          <a:p>
            <a:r>
              <a:rPr lang="ru-RU" sz="4800" b="1" dirty="0" smtClean="0">
                <a:solidFill>
                  <a:schemeClr val="tx1"/>
                </a:solidFill>
              </a:rPr>
              <a:t>06 июня </a:t>
            </a:r>
            <a:r>
              <a:rPr lang="ru-RU" sz="4800" dirty="0" smtClean="0">
                <a:solidFill>
                  <a:schemeClr val="tx1"/>
                </a:solidFill>
              </a:rPr>
              <a:t>–английский язык (устно);</a:t>
            </a:r>
            <a:endParaRPr lang="ru-RU" sz="4800" dirty="0">
              <a:solidFill>
                <a:schemeClr val="tx1"/>
              </a:solidFill>
            </a:endParaRPr>
          </a:p>
          <a:p>
            <a:r>
              <a:rPr lang="ru-RU" sz="4800" b="1" dirty="0" smtClean="0">
                <a:solidFill>
                  <a:schemeClr val="tx1"/>
                </a:solidFill>
              </a:rPr>
              <a:t>09 </a:t>
            </a:r>
            <a:r>
              <a:rPr lang="ru-RU" sz="4800" b="1" dirty="0">
                <a:solidFill>
                  <a:schemeClr val="tx1"/>
                </a:solidFill>
              </a:rPr>
              <a:t>июня </a:t>
            </a:r>
            <a:r>
              <a:rPr lang="ru-RU" sz="4800" dirty="0" smtClean="0">
                <a:solidFill>
                  <a:schemeClr val="tx1"/>
                </a:solidFill>
              </a:rPr>
              <a:t>– русский язык;</a:t>
            </a:r>
            <a:endParaRPr lang="ru-RU" sz="4800" dirty="0">
              <a:solidFill>
                <a:schemeClr val="tx1"/>
              </a:solidFill>
            </a:endParaRPr>
          </a:p>
          <a:p>
            <a:r>
              <a:rPr lang="ru-RU" sz="4800" b="1" dirty="0" smtClean="0">
                <a:solidFill>
                  <a:schemeClr val="tx1"/>
                </a:solidFill>
              </a:rPr>
              <a:t>16 </a:t>
            </a:r>
            <a:r>
              <a:rPr lang="ru-RU" sz="4800" b="1" dirty="0">
                <a:solidFill>
                  <a:schemeClr val="tx1"/>
                </a:solidFill>
              </a:rPr>
              <a:t>июн</a:t>
            </a:r>
            <a:r>
              <a:rPr lang="ru-RU" sz="4800" dirty="0">
                <a:solidFill>
                  <a:schemeClr val="tx1"/>
                </a:solidFill>
              </a:rPr>
              <a:t>я </a:t>
            </a:r>
            <a:r>
              <a:rPr lang="ru-RU" sz="4800" dirty="0" smtClean="0">
                <a:solidFill>
                  <a:schemeClr val="tx1"/>
                </a:solidFill>
              </a:rPr>
              <a:t>– физика, география, химия, литература, обществознание, биология, информатика;</a:t>
            </a:r>
            <a:endParaRPr lang="ru-RU" sz="4800" dirty="0">
              <a:solidFill>
                <a:schemeClr val="tx1"/>
              </a:solidFill>
            </a:endParaRPr>
          </a:p>
          <a:p>
            <a:r>
              <a:rPr lang="ru-RU" sz="4800" b="1" dirty="0" smtClean="0">
                <a:solidFill>
                  <a:schemeClr val="tx1"/>
                </a:solidFill>
              </a:rPr>
              <a:t>19 </a:t>
            </a:r>
            <a:r>
              <a:rPr lang="ru-RU" sz="4800" b="1" dirty="0">
                <a:solidFill>
                  <a:schemeClr val="tx1"/>
                </a:solidFill>
              </a:rPr>
              <a:t>июня </a:t>
            </a:r>
            <a:r>
              <a:rPr lang="ru-RU" sz="4800" dirty="0">
                <a:solidFill>
                  <a:schemeClr val="tx1"/>
                </a:solidFill>
              </a:rPr>
              <a:t>- </a:t>
            </a:r>
            <a:r>
              <a:rPr lang="ru-RU" sz="4800" dirty="0" smtClean="0">
                <a:solidFill>
                  <a:schemeClr val="tx1"/>
                </a:solidFill>
              </a:rPr>
              <a:t>обществознание;</a:t>
            </a:r>
            <a:endParaRPr lang="ru-RU" sz="4800" dirty="0">
              <a:solidFill>
                <a:schemeClr val="tx1"/>
              </a:solidFill>
            </a:endParaRPr>
          </a:p>
          <a:p>
            <a:endParaRPr lang="ru-RU" sz="4800" dirty="0">
              <a:solidFill>
                <a:schemeClr val="tx1"/>
              </a:solidFill>
            </a:endParaRPr>
          </a:p>
          <a:p>
            <a:endParaRPr lang="ru-RU" sz="4800" dirty="0" smtClean="0">
              <a:solidFill>
                <a:schemeClr val="tx1"/>
              </a:solidFill>
            </a:endParaRPr>
          </a:p>
          <a:p>
            <a:r>
              <a:rPr lang="ru-RU" sz="6000" dirty="0" smtClean="0">
                <a:solidFill>
                  <a:srgbClr val="FF0000"/>
                </a:solidFill>
              </a:rPr>
              <a:t>Начало </a:t>
            </a:r>
            <a:r>
              <a:rPr lang="ru-RU" sz="6000" dirty="0">
                <a:solidFill>
                  <a:srgbClr val="FF0000"/>
                </a:solidFill>
              </a:rPr>
              <a:t>всех экзаменов - 10:00 по местному времени.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ru-RU" sz="5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529138" y="1227222"/>
            <a:ext cx="4824662" cy="494974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Резервные дни основного этапа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Школьники, не явившиеся на основной этап по уважительной причине, могут сдать экзамены в следующие резервные дни: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29 </a:t>
            </a:r>
            <a:r>
              <a:rPr lang="ru-RU" b="1" dirty="0">
                <a:solidFill>
                  <a:schemeClr val="tx1"/>
                </a:solidFill>
              </a:rPr>
              <a:t>июня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 err="1" smtClean="0">
                <a:solidFill>
                  <a:schemeClr val="tx1"/>
                </a:solidFill>
              </a:rPr>
              <a:t>понед</a:t>
            </a:r>
            <a:r>
              <a:rPr lang="ru-RU" dirty="0" smtClean="0">
                <a:solidFill>
                  <a:schemeClr val="tx1"/>
                </a:solidFill>
              </a:rPr>
              <a:t>) </a:t>
            </a:r>
            <a:r>
              <a:rPr lang="ru-RU" dirty="0">
                <a:solidFill>
                  <a:schemeClr val="tx1"/>
                </a:solidFill>
              </a:rPr>
              <a:t>— </a:t>
            </a:r>
            <a:r>
              <a:rPr lang="ru-RU" dirty="0" smtClean="0">
                <a:solidFill>
                  <a:schemeClr val="tx1"/>
                </a:solidFill>
              </a:rPr>
              <a:t>математика;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02 июля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(четверг) </a:t>
            </a:r>
            <a:r>
              <a:rPr lang="ru-RU" dirty="0">
                <a:solidFill>
                  <a:schemeClr val="tx1"/>
                </a:solidFill>
              </a:rPr>
              <a:t>— </a:t>
            </a:r>
            <a:r>
              <a:rPr lang="ru-RU" dirty="0" smtClean="0">
                <a:solidFill>
                  <a:schemeClr val="tx1"/>
                </a:solidFill>
              </a:rPr>
              <a:t>русский язык;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03 июля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(пятница) </a:t>
            </a:r>
            <a:r>
              <a:rPr lang="ru-RU" dirty="0">
                <a:solidFill>
                  <a:schemeClr val="tx1"/>
                </a:solidFill>
              </a:rPr>
              <a:t>— все учебные </a:t>
            </a:r>
            <a:r>
              <a:rPr lang="ru-RU" dirty="0" smtClean="0">
                <a:solidFill>
                  <a:schemeClr val="tx1"/>
                </a:solidFill>
              </a:rPr>
              <a:t>предметы (кроме </a:t>
            </a:r>
            <a:r>
              <a:rPr lang="ru-RU" dirty="0" err="1" smtClean="0">
                <a:solidFill>
                  <a:schemeClr val="tx1"/>
                </a:solidFill>
              </a:rPr>
              <a:t>рус.яз</a:t>
            </a:r>
            <a:r>
              <a:rPr lang="ru-RU" dirty="0" smtClean="0">
                <a:solidFill>
                  <a:schemeClr val="tx1"/>
                </a:solidFill>
              </a:rPr>
              <a:t> и математики);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06 </a:t>
            </a:r>
            <a:r>
              <a:rPr lang="ru-RU" b="1" dirty="0">
                <a:solidFill>
                  <a:schemeClr val="tx1"/>
                </a:solidFill>
              </a:rPr>
              <a:t>июля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 err="1" smtClean="0">
                <a:solidFill>
                  <a:schemeClr val="tx1"/>
                </a:solidFill>
              </a:rPr>
              <a:t>понед</a:t>
            </a:r>
            <a:r>
              <a:rPr lang="ru-RU" dirty="0" smtClean="0">
                <a:solidFill>
                  <a:schemeClr val="tx1"/>
                </a:solidFill>
              </a:rPr>
              <a:t>) </a:t>
            </a:r>
            <a:r>
              <a:rPr lang="ru-RU" dirty="0">
                <a:solidFill>
                  <a:schemeClr val="tx1"/>
                </a:solidFill>
              </a:rPr>
              <a:t>— все учебные предметы (кроме </a:t>
            </a:r>
            <a:r>
              <a:rPr lang="ru-RU" dirty="0" err="1">
                <a:solidFill>
                  <a:schemeClr val="tx1"/>
                </a:solidFill>
              </a:rPr>
              <a:t>рус.яз</a:t>
            </a:r>
            <a:r>
              <a:rPr lang="ru-RU" dirty="0">
                <a:solidFill>
                  <a:schemeClr val="tx1"/>
                </a:solidFill>
              </a:rPr>
              <a:t> и математики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Дополнительные сроки: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21 сентября – русский язык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22 сентября – математика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23 и 24 сентября - </a:t>
            </a:r>
            <a:r>
              <a:rPr lang="ru-RU" dirty="0">
                <a:solidFill>
                  <a:schemeClr val="tx1"/>
                </a:solidFill>
              </a:rPr>
              <a:t>все учебные предметы (кроме </a:t>
            </a:r>
            <a:r>
              <a:rPr lang="ru-RU" dirty="0" err="1">
                <a:solidFill>
                  <a:schemeClr val="tx1"/>
                </a:solidFill>
              </a:rPr>
              <a:t>рус.яз</a:t>
            </a:r>
            <a:r>
              <a:rPr lang="ru-RU" dirty="0">
                <a:solidFill>
                  <a:schemeClr val="tx1"/>
                </a:solidFill>
              </a:rPr>
              <a:t> и математики).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25 сентября – все учебные предметы.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Уважительные </a:t>
            </a:r>
            <a:r>
              <a:rPr lang="ru-RU" b="1" dirty="0">
                <a:solidFill>
                  <a:srgbClr val="FF0000"/>
                </a:solidFill>
              </a:rPr>
              <a:t>причины пропуска ОГЭ</a:t>
            </a:r>
          </a:p>
          <a:p>
            <a:r>
              <a:rPr lang="ru-RU" dirty="0">
                <a:solidFill>
                  <a:schemeClr val="tx1"/>
                </a:solidFill>
              </a:rPr>
              <a:t>Документально подтвержденная болезнь или иные объективные обстоятельства (травма, смерть близкого родственника, участие в судебном заседании, форс-мажор и тому подобное) считаются уважительной причиной неявки на ОГЭ и дают право на сдачу в резервные дни.</a:t>
            </a:r>
          </a:p>
          <a:p>
            <a:endParaRPr lang="ru-RU" dirty="0"/>
          </a:p>
        </p:txBody>
      </p:sp>
      <p:pic>
        <p:nvPicPr>
          <p:cNvPr id="5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551" y="211206"/>
            <a:ext cx="1133474" cy="80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9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Со всеми нормативными документами можно подробно ознакомиться на сайте гимназии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09" y="1509633"/>
            <a:ext cx="7195912" cy="5389907"/>
          </a:xfrm>
        </p:spPr>
      </p:pic>
    </p:spTree>
    <p:extLst>
      <p:ext uri="{BB962C8B-B14F-4D97-AF65-F5344CB8AC3E}">
        <p14:creationId xmlns:p14="http://schemas.microsoft.com/office/powerpoint/2010/main" val="1813692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211053" y="505326"/>
            <a:ext cx="5494922" cy="537411"/>
          </a:xfrm>
          <a:prstGeom prst="roundRect">
            <a:avLst>
              <a:gd name="adj" fmla="val 4653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УЧАСТНИКИ ОГЭ (ГВЭ)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62526" y="1507958"/>
            <a:ext cx="10509808" cy="270309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tx1"/>
                </a:solidFill>
              </a:rPr>
              <a:t>ОБУЧАЮЩИЕСЯ  </a:t>
            </a:r>
            <a:r>
              <a:rPr lang="ru-RU" sz="3200" b="1" dirty="0" smtClean="0">
                <a:solidFill>
                  <a:schemeClr val="tx1"/>
                </a:solidFill>
              </a:rPr>
              <a:t>9 </a:t>
            </a:r>
            <a:r>
              <a:rPr lang="ru-RU" sz="3200" b="1" dirty="0">
                <a:solidFill>
                  <a:schemeClr val="tx1"/>
                </a:solidFill>
              </a:rPr>
              <a:t>классов </a:t>
            </a:r>
          </a:p>
          <a:p>
            <a:pPr marL="457189" indent="-457189" algn="ctr"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solidFill>
                  <a:schemeClr val="tx1"/>
                </a:solidFill>
              </a:rPr>
              <a:t>не имеющие академической задолженности</a:t>
            </a:r>
          </a:p>
          <a:p>
            <a:pPr marL="457189" indent="-457189" algn="ctr"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solidFill>
                  <a:schemeClr val="tx1"/>
                </a:solidFill>
              </a:rPr>
              <a:t>выполнившие учебный план в </a:t>
            </a:r>
            <a:r>
              <a:rPr lang="ru-RU" sz="3200" b="1" dirty="0">
                <a:solidFill>
                  <a:srgbClr val="FF0000"/>
                </a:solidFill>
              </a:rPr>
              <a:t>полном объеме</a:t>
            </a:r>
          </a:p>
          <a:p>
            <a:pPr marL="457189" indent="-457189" algn="ctr">
              <a:buFont typeface="Arial" panose="020B0604020202020204" pitchFamily="34" charset="0"/>
              <a:buChar char="•"/>
              <a:defRPr/>
            </a:pPr>
            <a:r>
              <a:rPr lang="ru-RU" sz="3200" b="1" dirty="0">
                <a:solidFill>
                  <a:schemeClr val="tx1"/>
                </a:solidFill>
              </a:rPr>
              <a:t>получившие «зачет» по итоговому</a:t>
            </a:r>
            <a:r>
              <a:rPr lang="ru-RU" sz="3200" dirty="0">
                <a:solidFill>
                  <a:schemeClr val="tx1"/>
                </a:solidFill>
              </a:rPr>
              <a:t>:</a:t>
            </a:r>
          </a:p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собеседованию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2684859" y="1729583"/>
            <a:ext cx="423863" cy="514349"/>
          </a:xfrm>
          <a:prstGeom prst="rightArrow">
            <a:avLst/>
          </a:prstGeom>
          <a:solidFill>
            <a:srgbClr val="A3D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30967" y="4523875"/>
            <a:ext cx="10327269" cy="1660358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rgbClr val="FF0000"/>
                </a:solidFill>
              </a:rPr>
              <a:t>ДОПУСК К ЭКЗАМЕНАМ</a:t>
            </a:r>
          </a:p>
          <a:p>
            <a:pPr algn="ctr" eaLnBrk="1" hangingPunct="1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решению Педагогического совета</a:t>
            </a:r>
          </a:p>
          <a:p>
            <a:pPr algn="ctr" eaLnBrk="1" hangingPunct="1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образовательной организации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мая)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2658919" y="4771350"/>
            <a:ext cx="423863" cy="514351"/>
          </a:xfrm>
          <a:prstGeom prst="rightArrow">
            <a:avLst/>
          </a:prstGeom>
          <a:solidFill>
            <a:srgbClr val="A3D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/>
          </a:p>
        </p:txBody>
      </p:sp>
      <p:pic>
        <p:nvPicPr>
          <p:cNvPr id="10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343" y="237424"/>
            <a:ext cx="1355032" cy="9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1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7474" y="394138"/>
            <a:ext cx="73633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выбору </a:t>
            </a:r>
          </a:p>
          <a:p>
            <a:pPr algn="ctr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определяет </a:t>
            </a:r>
            <a:r>
              <a:rPr lang="ru-RU" alt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самостоятельно.</a:t>
            </a:r>
          </a:p>
          <a:p>
            <a:pPr algn="ctr"/>
            <a:r>
              <a:rPr lang="ru-RU" alt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выборе экзаменов и их количестве,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alt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подписанное </a:t>
            </a:r>
            <a:r>
              <a:rPr lang="ru-RU" alt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</a:t>
            </a:r>
          </a:p>
          <a:p>
            <a:pPr algn="ctr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(законными представителями),</a:t>
            </a:r>
          </a:p>
          <a:p>
            <a:pPr algn="ctr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2318" y="5879443"/>
            <a:ext cx="9580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22358" y="3487292"/>
            <a:ext cx="8951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/>
            <a:endParaRPr lang="ru-RU" alt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/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2026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 количество сдаваемых экзаменов четыре.</a:t>
            </a: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2847474" y="4892660"/>
            <a:ext cx="82215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dirty="0">
                <a:solidFill>
                  <a:srgbClr val="C00000"/>
                </a:solidFill>
                <a:latin typeface="Cambria" panose="02040503050406030204" pitchFamily="18" charset="0"/>
              </a:rPr>
              <a:t>2 предмета по выбору </a:t>
            </a:r>
          </a:p>
          <a:p>
            <a:pPr lvl="0" algn="ctr">
              <a:defRPr/>
            </a:pPr>
            <a:r>
              <a:rPr lang="ru-RU" sz="2400" kern="0" dirty="0">
                <a:solidFill>
                  <a:srgbClr val="333399"/>
                </a:solidFill>
                <a:latin typeface="Cambria" panose="02040503050406030204" pitchFamily="18" charset="0"/>
              </a:rPr>
              <a:t>(</a:t>
            </a:r>
            <a:r>
              <a:rPr lang="ru-RU" sz="2400" b="1" kern="0" dirty="0" smtClean="0">
                <a:solidFill>
                  <a:srgbClr val="333399"/>
                </a:solidFill>
                <a:latin typeface="Cambria" panose="02040503050406030204" pitchFamily="18" charset="0"/>
              </a:rPr>
              <a:t>физика -12, химия - 23, биология - 26, история - 2, география - 72, </a:t>
            </a:r>
            <a:r>
              <a:rPr lang="ru-RU" sz="2400" b="1" kern="0" dirty="0">
                <a:solidFill>
                  <a:srgbClr val="333399"/>
                </a:solidFill>
                <a:latin typeface="Cambria" panose="02040503050406030204" pitchFamily="18" charset="0"/>
              </a:rPr>
              <a:t>информатика и </a:t>
            </a:r>
            <a:r>
              <a:rPr lang="ru-RU" sz="2400" b="1" kern="0" dirty="0" smtClean="0">
                <a:solidFill>
                  <a:srgbClr val="333399"/>
                </a:solidFill>
                <a:latin typeface="Cambria" panose="02040503050406030204" pitchFamily="18" charset="0"/>
              </a:rPr>
              <a:t>ИКТ - 82, </a:t>
            </a:r>
            <a:r>
              <a:rPr lang="ru-RU" sz="2400" b="1" kern="0" dirty="0">
                <a:solidFill>
                  <a:srgbClr val="333399"/>
                </a:solidFill>
                <a:latin typeface="Cambria" panose="02040503050406030204" pitchFamily="18" charset="0"/>
              </a:rPr>
              <a:t>иностранные </a:t>
            </a:r>
            <a:r>
              <a:rPr lang="ru-RU" sz="2400" b="1" kern="0" dirty="0" smtClean="0">
                <a:solidFill>
                  <a:srgbClr val="333399"/>
                </a:solidFill>
                <a:latin typeface="Cambria" panose="02040503050406030204" pitchFamily="18" charset="0"/>
              </a:rPr>
              <a:t>языки - 18, обществознание - 94, литература - 1)</a:t>
            </a:r>
            <a:endParaRPr lang="ru-RU" sz="2400" b="1" kern="0" dirty="0">
              <a:solidFill>
                <a:srgbClr val="333399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30317" y="4259995"/>
            <a:ext cx="5719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kern="0" dirty="0">
                <a:solidFill>
                  <a:srgbClr val="FF0000"/>
                </a:solidFill>
                <a:latin typeface="Cambria" panose="02040503050406030204" pitchFamily="18" charset="0"/>
              </a:rPr>
              <a:t>Обязательные предметы</a:t>
            </a:r>
            <a:r>
              <a:rPr lang="ru-RU" b="1" kern="0" dirty="0">
                <a:solidFill>
                  <a:srgbClr val="333399"/>
                </a:solidFill>
                <a:latin typeface="Cambria" panose="02040503050406030204" pitchFamily="18" charset="0"/>
              </a:rPr>
              <a:t>: </a:t>
            </a:r>
            <a:r>
              <a:rPr lang="ru-RU" b="1" kern="0" dirty="0" smtClean="0">
                <a:solidFill>
                  <a:srgbClr val="333399"/>
                </a:solidFill>
                <a:latin typeface="Cambria" panose="02040503050406030204" pitchFamily="18" charset="0"/>
              </a:rPr>
              <a:t>                                                 </a:t>
            </a:r>
            <a:r>
              <a:rPr lang="ru-RU" b="1" u="sng" kern="0" dirty="0" smtClean="0">
                <a:solidFill>
                  <a:srgbClr val="333399"/>
                </a:solidFill>
                <a:latin typeface="Cambria" panose="02040503050406030204" pitchFamily="18" charset="0"/>
              </a:rPr>
              <a:t>русский язык и математика</a:t>
            </a:r>
            <a:endParaRPr lang="ru-RU" b="1" u="sng" kern="0" dirty="0">
              <a:solidFill>
                <a:srgbClr val="333399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402" y="426974"/>
            <a:ext cx="1678123" cy="11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1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950" y="200025"/>
            <a:ext cx="8772525" cy="1087438"/>
          </a:xfrm>
        </p:spPr>
        <p:txBody>
          <a:bodyPr>
            <a:noAutofit/>
          </a:bodyPr>
          <a:lstStyle/>
          <a:p>
            <a:r>
              <a:rPr lang="ru-RU" sz="3200" b="1" cap="all" spc="-133" dirty="0">
                <a:solidFill>
                  <a:srgbClr val="002060"/>
                </a:solidFill>
                <a:cs typeface="Latha" pitchFamily="34" charset="0"/>
              </a:rPr>
              <a:t>Если нужны специальные условия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3305" y="1587067"/>
            <a:ext cx="6762466" cy="4607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24555" y="2073258"/>
            <a:ext cx="20781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Выбор ГВЭ или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ОГЭ +1,5 часа</a:t>
            </a:r>
          </a:p>
          <a:p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Условия, согласно заключению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9046029" y="2852057"/>
            <a:ext cx="337457" cy="141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8991600" y="4648200"/>
            <a:ext cx="348343" cy="185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6496051" y="3867149"/>
            <a:ext cx="2190750" cy="314325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kern="0" dirty="0" smtClean="0">
                <a:latin typeface="Cambria" panose="02040503050406030204" pitchFamily="18" charset="0"/>
              </a:rPr>
              <a:t>Ростова-на-Дону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9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753" y="306456"/>
            <a:ext cx="1311497" cy="93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4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089221" y="459318"/>
            <a:ext cx="817033" cy="2159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34597" y="3216888"/>
            <a:ext cx="248511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Выполнение химического эксперимента с </a:t>
            </a:r>
            <a:r>
              <a:rPr lang="ru-RU" sz="2000" dirty="0"/>
              <a:t>использованием </a:t>
            </a:r>
            <a:r>
              <a:rPr lang="ru-RU" sz="2400" dirty="0"/>
              <a:t>лабораторного оборудования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29631" y="213325"/>
            <a:ext cx="9079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spc="-133" dirty="0">
                <a:solidFill>
                  <a:srgbClr val="002060"/>
                </a:solidFill>
                <a:latin typeface="+mj-lt"/>
                <a:ea typeface="+mj-ea"/>
                <a:cs typeface="Latha" pitchFamily="34" charset="0"/>
              </a:rPr>
              <a:t>Особенности некоторых экзаменов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58228" y="3131675"/>
            <a:ext cx="29507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Выполнение экзаменационной работы непосредственно на </a:t>
            </a:r>
            <a:r>
              <a:rPr lang="ru-RU" sz="2400" dirty="0" smtClean="0"/>
              <a:t>компьютере</a:t>
            </a:r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06464" y="3216888"/>
            <a:ext cx="3075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Состоит из двух частей: есть устная </a:t>
            </a:r>
            <a:r>
              <a:rPr lang="ru-RU" sz="2400" dirty="0"/>
              <a:t>и письменная </a:t>
            </a:r>
            <a:r>
              <a:rPr lang="ru-RU" sz="2400" dirty="0" smtClean="0"/>
              <a:t>часть, экзамен проходит в два дня.</a:t>
            </a:r>
            <a:endParaRPr lang="ru-RU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9010601" y="3072348"/>
            <a:ext cx="29779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Выполнение экзаменационной </a:t>
            </a:r>
            <a:r>
              <a:rPr lang="ru-RU" sz="2000" dirty="0" smtClean="0"/>
              <a:t>работы и</a:t>
            </a:r>
            <a:endParaRPr lang="ru-RU" sz="2000" dirty="0"/>
          </a:p>
          <a:p>
            <a:r>
              <a:rPr lang="ru-RU" sz="2000" dirty="0"/>
              <a:t> физического эксперимента с использованием лабораторного оборудования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083003"/>
              </p:ext>
            </p:extLst>
          </p:nvPr>
        </p:nvGraphicFramePr>
        <p:xfrm>
          <a:off x="334597" y="1546715"/>
          <a:ext cx="1170977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11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108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274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r>
                        <a:rPr lang="ru-RU" sz="2400" dirty="0"/>
                        <a:t>Химия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Информатика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Английский язык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Физика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990" y="213324"/>
            <a:ext cx="1335327" cy="94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9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525" y="571500"/>
            <a:ext cx="8010526" cy="809625"/>
          </a:xfrm>
        </p:spPr>
        <p:txBody>
          <a:bodyPr/>
          <a:lstStyle/>
          <a:p>
            <a:r>
              <a:rPr lang="ru-RU" altLang="ru-RU" dirty="0"/>
              <a:t>Прибытие в ППЭ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2074" y="1695450"/>
            <a:ext cx="10220325" cy="4430714"/>
          </a:xfrm>
        </p:spPr>
        <p:txBody>
          <a:bodyPr>
            <a:normAutofit lnSpcReduction="10000"/>
          </a:bodyPr>
          <a:lstStyle/>
          <a:p>
            <a:pPr marL="319405" indent="-319405">
              <a:lnSpc>
                <a:spcPct val="80000"/>
              </a:lnSpc>
            </a:pPr>
            <a:r>
              <a:rPr lang="ru-RU" altLang="ru-RU" dirty="0">
                <a:solidFill>
                  <a:schemeClr val="tx1"/>
                </a:solidFill>
              </a:rPr>
              <a:t>Все участники ОГЭ должны явиться в ППЭ в день и время, указанные в </a:t>
            </a:r>
            <a:r>
              <a:rPr lang="ru-RU" altLang="ru-RU" dirty="0" smtClean="0">
                <a:solidFill>
                  <a:schemeClr val="tx1"/>
                </a:solidFill>
              </a:rPr>
              <a:t>уведомлении (</a:t>
            </a:r>
            <a:r>
              <a:rPr lang="ru-RU" altLang="ru-RU" b="1" u="sng" dirty="0" smtClean="0">
                <a:solidFill>
                  <a:srgbClr val="FF0000"/>
                </a:solidFill>
              </a:rPr>
              <a:t>не позднее 09.00</a:t>
            </a:r>
            <a:r>
              <a:rPr lang="ru-RU" altLang="ru-RU" dirty="0" smtClean="0">
                <a:solidFill>
                  <a:schemeClr val="tx1"/>
                </a:solidFill>
              </a:rPr>
              <a:t>), </a:t>
            </a:r>
            <a:r>
              <a:rPr lang="ru-RU" altLang="ru-RU" dirty="0">
                <a:solidFill>
                  <a:schemeClr val="tx1"/>
                </a:solidFill>
              </a:rPr>
              <a:t>имея при себе: 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b="1" dirty="0">
                <a:solidFill>
                  <a:schemeClr val="tx1"/>
                </a:solidFill>
              </a:rPr>
              <a:t>документ, </a:t>
            </a:r>
            <a:r>
              <a:rPr lang="ru-RU" altLang="ru-RU" dirty="0">
                <a:solidFill>
                  <a:schemeClr val="tx1"/>
                </a:solidFill>
              </a:rPr>
              <a:t>удостоверяющий личность </a:t>
            </a:r>
            <a:r>
              <a:rPr lang="ru-RU" altLang="ru-RU" dirty="0" smtClean="0">
                <a:solidFill>
                  <a:schemeClr val="tx1"/>
                </a:solidFill>
              </a:rPr>
              <a:t>(</a:t>
            </a:r>
            <a:r>
              <a:rPr lang="ru-RU" altLang="ru-RU" b="1" u="sng" dirty="0" smtClean="0">
                <a:solidFill>
                  <a:srgbClr val="FF0000"/>
                </a:solidFill>
              </a:rPr>
              <a:t>ПАСПОРТ оригинал</a:t>
            </a:r>
            <a:r>
              <a:rPr lang="ru-RU" altLang="ru-RU" dirty="0" smtClean="0">
                <a:solidFill>
                  <a:schemeClr val="tx1"/>
                </a:solidFill>
              </a:rPr>
              <a:t>);</a:t>
            </a:r>
            <a:endParaRPr lang="ru-RU" altLang="ru-RU" dirty="0">
              <a:solidFill>
                <a:schemeClr val="tx1"/>
              </a:solidFill>
            </a:endParaRPr>
          </a:p>
          <a:p>
            <a:pPr marL="319405" indent="-319405">
              <a:lnSpc>
                <a:spcPct val="80000"/>
              </a:lnSpc>
            </a:pPr>
            <a:r>
              <a:rPr lang="ru-RU" altLang="ru-RU" dirty="0" err="1">
                <a:solidFill>
                  <a:schemeClr val="tx1"/>
                </a:solidFill>
              </a:rPr>
              <a:t>гелевую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dirty="0">
                <a:solidFill>
                  <a:schemeClr val="tx1"/>
                </a:solidFill>
              </a:rPr>
              <a:t>с </a:t>
            </a:r>
            <a:r>
              <a:rPr lang="ru-RU" altLang="ru-RU" b="1" u="sng" dirty="0">
                <a:solidFill>
                  <a:srgbClr val="FF0000"/>
                </a:solidFill>
              </a:rPr>
              <a:t>черными чернилами</a:t>
            </a:r>
            <a:r>
              <a:rPr lang="ru-RU" altLang="ru-RU" dirty="0">
                <a:solidFill>
                  <a:schemeClr val="tx1"/>
                </a:solidFill>
              </a:rPr>
              <a:t>;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b="1" dirty="0">
                <a:solidFill>
                  <a:schemeClr val="tx1"/>
                </a:solidFill>
              </a:rPr>
              <a:t>дополнительные устройства и материалы</a:t>
            </a:r>
            <a:r>
              <a:rPr lang="ru-RU" altLang="ru-RU" dirty="0">
                <a:solidFill>
                  <a:schemeClr val="tx1"/>
                </a:solidFill>
              </a:rPr>
              <a:t>, которые можно использовать по отдельным предметам</a:t>
            </a:r>
            <a:r>
              <a:rPr lang="ru-RU" altLang="ru-RU" dirty="0" smtClean="0">
                <a:solidFill>
                  <a:schemeClr val="tx1"/>
                </a:solidFill>
              </a:rPr>
              <a:t>.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dirty="0" smtClean="0">
                <a:solidFill>
                  <a:schemeClr val="tx1"/>
                </a:solidFill>
              </a:rPr>
              <a:t>Форма одежды – </a:t>
            </a:r>
            <a:r>
              <a:rPr lang="ru-RU" altLang="ru-RU" b="1" u="sng" dirty="0" smtClean="0">
                <a:solidFill>
                  <a:srgbClr val="FF0000"/>
                </a:solidFill>
              </a:rPr>
              <a:t>парадная</a:t>
            </a:r>
            <a:r>
              <a:rPr lang="ru-RU" altLang="ru-RU" dirty="0" smtClean="0">
                <a:solidFill>
                  <a:schemeClr val="tx1"/>
                </a:solidFill>
              </a:rPr>
              <a:t>;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dirty="0" smtClean="0">
                <a:solidFill>
                  <a:schemeClr val="tx1"/>
                </a:solidFill>
              </a:rPr>
              <a:t>Если дождливая погода – иметь при себе </a:t>
            </a:r>
            <a:r>
              <a:rPr lang="ru-RU" altLang="ru-RU" b="1" dirty="0" smtClean="0">
                <a:solidFill>
                  <a:schemeClr val="tx1"/>
                </a:solidFill>
              </a:rPr>
              <a:t>бахилы</a:t>
            </a:r>
            <a:r>
              <a:rPr lang="ru-RU" altLang="ru-RU" dirty="0" smtClean="0">
                <a:solidFill>
                  <a:schemeClr val="tx1"/>
                </a:solidFill>
              </a:rPr>
              <a:t>;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dirty="0" smtClean="0">
                <a:solidFill>
                  <a:schemeClr val="tx1"/>
                </a:solidFill>
              </a:rPr>
              <a:t>Прибытие в ППЭ – </a:t>
            </a:r>
            <a:r>
              <a:rPr lang="ru-RU" altLang="ru-RU" b="1" u="sng" dirty="0" smtClean="0">
                <a:solidFill>
                  <a:srgbClr val="FF0000"/>
                </a:solidFill>
              </a:rPr>
              <a:t>организованное</a:t>
            </a:r>
            <a:r>
              <a:rPr lang="ru-RU" altLang="ru-RU" dirty="0" smtClean="0">
                <a:solidFill>
                  <a:schemeClr val="tx1"/>
                </a:solidFill>
              </a:rPr>
              <a:t> (движение – от гимназии 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dirty="0" smtClean="0">
                <a:solidFill>
                  <a:schemeClr val="tx1"/>
                </a:solidFill>
              </a:rPr>
              <a:t>№ 76 в сопровождении назначенных приказом лиц по утвержденному маршруту!);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b="1" dirty="0">
                <a:solidFill>
                  <a:schemeClr val="tx1"/>
                </a:solidFill>
              </a:rPr>
              <a:t>В</a:t>
            </a:r>
            <a:r>
              <a:rPr lang="ru-RU" altLang="ru-RU" b="1" dirty="0" smtClean="0">
                <a:solidFill>
                  <a:schemeClr val="tx1"/>
                </a:solidFill>
              </a:rPr>
              <a:t> случае нештатной ситуации необходимо незамедлительно сообщить</a:t>
            </a:r>
            <a:r>
              <a:rPr lang="ru-RU" altLang="ru-RU" dirty="0" smtClean="0">
                <a:solidFill>
                  <a:schemeClr val="tx1"/>
                </a:solidFill>
              </a:rPr>
              <a:t> зам. директора по УВР </a:t>
            </a:r>
            <a:r>
              <a:rPr lang="ru-RU" altLang="ru-RU" dirty="0" err="1" smtClean="0">
                <a:solidFill>
                  <a:schemeClr val="tx1"/>
                </a:solidFill>
              </a:rPr>
              <a:t>Тытыш</a:t>
            </a:r>
            <a:r>
              <a:rPr lang="ru-RU" altLang="ru-RU" dirty="0" smtClean="0">
                <a:solidFill>
                  <a:schemeClr val="tx1"/>
                </a:solidFill>
              </a:rPr>
              <a:t> Т.А. по телефону 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b="1" dirty="0" smtClean="0">
                <a:solidFill>
                  <a:srgbClr val="FF0000"/>
                </a:solidFill>
              </a:rPr>
              <a:t>8-928-192-23-03</a:t>
            </a:r>
            <a:r>
              <a:rPr lang="ru-RU" altLang="ru-RU" dirty="0" smtClean="0">
                <a:solidFill>
                  <a:schemeClr val="tx1"/>
                </a:solidFill>
              </a:rPr>
              <a:t> или 2-74-25-45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213324"/>
            <a:ext cx="1820618" cy="12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23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2237</TotalTime>
  <Words>3179</Words>
  <Application>Microsoft Office PowerPoint</Application>
  <PresentationFormat>Широкоэкранный</PresentationFormat>
  <Paragraphs>637</Paragraphs>
  <Slides>40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1" baseType="lpstr">
      <vt:lpstr>ＭＳ Ｐゴシック</vt:lpstr>
      <vt:lpstr>宋体</vt:lpstr>
      <vt:lpstr>Arial</vt:lpstr>
      <vt:lpstr>Calibri</vt:lpstr>
      <vt:lpstr>Cambria</vt:lpstr>
      <vt:lpstr>Century Gothic</vt:lpstr>
      <vt:lpstr>Courier New</vt:lpstr>
      <vt:lpstr>Latha</vt:lpstr>
      <vt:lpstr>Palatino Linotype</vt:lpstr>
      <vt:lpstr>Times New Roman</vt:lpstr>
      <vt:lpstr>Исполнительная</vt:lpstr>
      <vt:lpstr>ГОСУДАРСТВЕННАЯ ИТОГОВАЯ АТТЕСТАЦИЯ 2026   </vt:lpstr>
      <vt:lpstr>Нормативно-правовые документы, регламентирующие проведение ГИА </vt:lpstr>
      <vt:lpstr>А  также:</vt:lpstr>
      <vt:lpstr>Сроки проведения ГИА – 9 в 2026 году</vt:lpstr>
      <vt:lpstr>Презентация PowerPoint</vt:lpstr>
      <vt:lpstr>Презентация PowerPoint</vt:lpstr>
      <vt:lpstr>Если нужны специальные условия </vt:lpstr>
      <vt:lpstr>Презентация PowerPoint</vt:lpstr>
      <vt:lpstr>Прибытие в ППЭ</vt:lpstr>
      <vt:lpstr>   ППЭ оборудуются стационарными и переносными металлоискателями, средствами видеонаблюдения в каждой аудитории и в штабе ППЭ</vt:lpstr>
      <vt:lpstr>Презентация PowerPoint</vt:lpstr>
      <vt:lpstr>Презентация PowerPoint</vt:lpstr>
      <vt:lpstr>Кто имеет право находиться в ППЭ во время                       проведения экзамена:</vt:lpstr>
      <vt:lpstr>ВО ВРЕМЯ ОГЭ ЗАПРЕЩАЮТСЯ:</vt:lpstr>
      <vt:lpstr>УДАЛЕНИЕ С ОГЭ</vt:lpstr>
      <vt:lpstr>Особенности проведения экзаменов ГИА-9 по отдельным учебным предметам </vt:lpstr>
      <vt:lpstr> Особенности проведения экзаменов ГИА-9 по отдельным учебным предметам</vt:lpstr>
      <vt:lpstr>Особенности проведения экзаменов ГИА-9 по отдельным учебным предметам</vt:lpstr>
      <vt:lpstr>Особенности проведения экзаменов ГИА-9 по отдельным учебным предметам</vt:lpstr>
      <vt:lpstr>Особенности проведения экзаменов ГИА-9 по отдельным учебным предметам</vt:lpstr>
      <vt:lpstr>Аттестат  об  основном общем образовании</vt:lpstr>
      <vt:lpstr>Аттестат об основном общем образовании</vt:lpstr>
      <vt:lpstr>Выбор экзаменов и ППЭ в 2026 г.</vt:lpstr>
      <vt:lpstr>Выбор экзаменов и ППЭ в 2026 г.</vt:lpstr>
      <vt:lpstr>Выбор экзаменов и ППЭ в 2025 г.</vt:lpstr>
      <vt:lpstr>График обработки экзаменационных материалов  основного периода ГИА-9 в 2026 году</vt:lpstr>
      <vt:lpstr>Если что-то не получилось…</vt:lpstr>
      <vt:lpstr>Если что-то не получилось…</vt:lpstr>
      <vt:lpstr>Какой экзамен  для   поступления   в   профильный   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В день экзамена: </vt:lpstr>
      <vt:lpstr>Презентация PowerPoint</vt:lpstr>
      <vt:lpstr>Осторожно! Мошенники!!!</vt:lpstr>
      <vt:lpstr>Презентация PowerPoint</vt:lpstr>
      <vt:lpstr>Презентация PowerPoint</vt:lpstr>
      <vt:lpstr>ДЕЙСТВИЯ РОДИТЕЛЕЙ НАКАНУНЕ И В ДЕНЬ ЭКЗАМЕНА</vt:lpstr>
      <vt:lpstr>Со всеми нормативными документами можно подробно ознакомиться на сайте гимназии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143</cp:revision>
  <dcterms:created xsi:type="dcterms:W3CDTF">2021-07-20T13:02:37Z</dcterms:created>
  <dcterms:modified xsi:type="dcterms:W3CDTF">2026-05-20T09:39:48Z</dcterms:modified>
</cp:coreProperties>
</file>