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7B7D37-17FE-4F6C-A6C8-11F2ECA209FA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5"/>
            <p14:sldId id="266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87" d="100"/>
          <a:sy n="87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91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Опрос</a:t>
            </a:r>
            <a:r>
              <a:rPr lang="ru-RU" b="0" i="1" baseline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среди моих сверстников</a:t>
            </a:r>
            <a:endParaRPr lang="ru-RU" b="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бАлованный</c:v>
                </c:pt>
                <c:pt idx="1">
                  <c:v>балОванный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-0.7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992700131233598"/>
          <c:y val="0.24623277559055118"/>
          <c:w val="0.27507299868766405"/>
          <c:h val="0.164034448818897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ru-RU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Опрос</a:t>
            </a:r>
            <a:r>
              <a:rPr lang="ru-RU" b="0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среди моих знакомых</a:t>
            </a:r>
            <a:endParaRPr lang="ru-RU" b="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9714628831773387"/>
          <c:y val="0.1038232313925746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cat>
            <c:strRef>
              <c:f>Лист1!$A$2:$A$3</c:f>
              <c:strCache>
                <c:ptCount val="2"/>
                <c:pt idx="0">
                  <c:v>гЕнезис</c:v>
                </c:pt>
                <c:pt idx="1">
                  <c:v>генЕзис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8BA6C6-6184-4B7D-B50E-8A52FDA68FC5}" type="datetimeFigureOut">
              <a:rPr lang="ru-RU" smtClean="0"/>
              <a:pPr/>
              <a:t>09.05.2021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E9DC283-3C38-499A-953B-5FCA0A75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bingoschool.ru" TargetMode="External"/><Relationship Id="rId2" Type="http://schemas.openxmlformats.org/officeDocument/2006/relationships/hyperlink" Target="https://multiurok.ru/files/proiekt-na-tiemu-pravil-no-li-my-ghovorim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vk.com/away.php?utf=1&amp;to=https://nsportal.ru/shkola/russkiy-yazyk/library/2017/10/11/proektnaya-rabota-aktivnye-i-interaktivnye-metody-i-priyomy" TargetMode="External"/><Relationship Id="rId4" Type="http://schemas.openxmlformats.org/officeDocument/2006/relationships/hyperlink" Target="https://vk.com/away.php?utf=1&amp;to=http://proza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9"/>
            <a:ext cx="7815290" cy="188596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Говорим правильно.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Проблема расстановки ударений в словах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143380"/>
            <a:ext cx="6257940" cy="2029392"/>
          </a:xfrm>
        </p:spPr>
        <p:txBody>
          <a:bodyPr/>
          <a:lstStyle/>
          <a:p>
            <a:r>
              <a:rPr lang="ru-RU" dirty="0"/>
              <a:t>Автор: </a:t>
            </a:r>
            <a:r>
              <a:rPr lang="ru-RU" dirty="0" err="1"/>
              <a:t>Стайко</a:t>
            </a:r>
            <a:r>
              <a:rPr lang="ru-RU" dirty="0"/>
              <a:t> Анна</a:t>
            </a:r>
          </a:p>
          <a:p>
            <a:r>
              <a:rPr lang="ru-RU" dirty="0"/>
              <a:t>Ученица 10 «Г» класса</a:t>
            </a:r>
          </a:p>
          <a:p>
            <a:r>
              <a:rPr lang="ru-RU" dirty="0"/>
              <a:t>МАОУ Гимназия №76 г. Ростова-на-Дону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2400" cy="720081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001056" cy="18002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Проанализировав сведения, полученные в результате наблюдения, хочется надеяться, что современная школа исправит и выведет на должный уровень качественный состав техники речи учащихся. Такие ошибки, которые мы рассмотрели в данной работе еще могут быть устранены.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12976"/>
            <a:ext cx="3600400" cy="2952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12976"/>
            <a:ext cx="4139411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772400" cy="1362075"/>
          </a:xfrm>
        </p:spPr>
        <p:txBody>
          <a:bodyPr/>
          <a:lstStyle/>
          <a:p>
            <a:r>
              <a:rPr lang="ru-RU" dirty="0"/>
              <a:t>Список литературы: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786058"/>
            <a:ext cx="8208993" cy="335758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hlinkClick r:id="rId2"/>
              </a:rPr>
              <a:t>https://multiurok.ru/files/proiekt-na-tiemu-pravil-no-li-my-ghovorim.html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en-US" sz="2400" dirty="0">
                <a:hlinkClick r:id="rId3"/>
              </a:rPr>
              <a:t>bingoschool.ru</a:t>
            </a:r>
            <a:r>
              <a:rPr lang="en-US" sz="2400" dirty="0"/>
              <a:t> › blog/77/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en-US" sz="2400" dirty="0">
                <a:hlinkClick r:id="rId4"/>
              </a:rPr>
              <a:t>proza.ru</a:t>
            </a:r>
            <a:r>
              <a:rPr lang="en-US" sz="2400" dirty="0"/>
              <a:t> › 2015/01/28/1683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en-US" sz="2400" dirty="0">
                <a:hlinkClick r:id="rId5"/>
              </a:rPr>
              <a:t>https://nsportal.ru/shkola/russkiy-yazyk/library/2017..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r>
              <a:rPr lang="ru-RU" dirty="0"/>
              <a:t>Цели, задачи, актуальность и др.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528638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Цель:</a:t>
            </a:r>
            <a:r>
              <a:rPr lang="ru-RU" dirty="0"/>
              <a:t> повышение уровня культуры речи говорящего.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Задачи: </a:t>
            </a:r>
          </a:p>
          <a:p>
            <a:pPr marL="388620" indent="-342900">
              <a:buFont typeface="+mj-lt"/>
              <a:buAutoNum type="arabicPeriod"/>
            </a:pPr>
            <a:r>
              <a:rPr lang="ru-RU" dirty="0"/>
              <a:t>Выбор слов, в которых наиболее часто допускается неправильная постановка ударения.</a:t>
            </a:r>
          </a:p>
          <a:p>
            <a:pPr marL="388620" indent="-342900">
              <a:buFont typeface="+mj-lt"/>
              <a:buAutoNum type="arabicPeriod"/>
            </a:pPr>
            <a:r>
              <a:rPr lang="ru-RU" dirty="0"/>
              <a:t>Разработка мини-игры, позволяющей повысить уровень культуры речи говорящего.</a:t>
            </a:r>
          </a:p>
          <a:p>
            <a:pPr marL="388620" indent="-342900">
              <a:buFont typeface="+mj-lt"/>
              <a:buAutoNum type="arabicPeriod"/>
            </a:pPr>
            <a:r>
              <a:rPr lang="ru-RU" dirty="0"/>
              <a:t>Проведение  данной мини-игры для членов жюри.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Актуальность проблемы: </a:t>
            </a:r>
            <a:r>
              <a:rPr lang="ru-RU" dirty="0"/>
              <a:t>произношение – показатель уровня культуры речи и общей культуры говорящего. К сожалению, нам редко приходится слышать высказывания, в которых говорящий правильно ставит ударения во всех словах.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Объект исследования: </a:t>
            </a:r>
            <a:r>
              <a:rPr lang="ru-RU" dirty="0"/>
              <a:t>орфоэпические отклонения, то есть отклонения, связанные с постановкой ударения в словах, а также причины этого явления.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Метод исследования:</a:t>
            </a:r>
            <a:r>
              <a:rPr lang="ru-RU" dirty="0"/>
              <a:t> проведение опроса на произношение слов среди  моих сверстников и председателей на защите проекта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Предмет исследования: </a:t>
            </a:r>
            <a:r>
              <a:rPr lang="ru-RU" dirty="0"/>
              <a:t>слова, в которых часто допускается неправильная постановка ударения</a:t>
            </a:r>
          </a:p>
          <a:p>
            <a:pPr>
              <a:buFont typeface="Courier New" pitchFamily="49" charset="0"/>
              <a:buChar char="o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моего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Многие мои сверстники и даже некоторые взрослые часто допускают ошибки в постановке ударения. Также на уроках ученики совершают существенные орфоэпические ошибки. Почему это происходит?</a:t>
            </a:r>
            <a:br>
              <a:rPr lang="ru-RU" dirty="0"/>
            </a:br>
            <a:r>
              <a:rPr lang="ru-RU" dirty="0"/>
              <a:t>Русский язык считают одним из наиболее богатых и развитых языков мира. О гибкости, красоте, многогранности русского языка говорили многие писатели.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/>
          <a:lstStyle/>
          <a:p>
            <a:r>
              <a:rPr lang="ru-RU" dirty="0"/>
              <a:t>И.С. Тургенев</a:t>
            </a:r>
          </a:p>
        </p:txBody>
      </p:sp>
      <p:pic>
        <p:nvPicPr>
          <p:cNvPr id="5" name="Содержимое 4" descr="ivan-tourgueniev-b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2827222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64" y="1785926"/>
            <a:ext cx="5143536" cy="5786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Иван Сергеевич Тургенев называл русский язык «великим, могучим, правдивым и свободным».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«Во дни сомнений, во дни тягостных раздумий о судьбах моей родины, — ты один мне поддержка и опора, о великий, могучий, правдивый и свободный русский язык! Не будь тебя — как не впасть в отчаяние при виде всего, что совершается дома? Но нельзя верить, чтобы такой язык не был дан великому народу!»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К.Г. Паустовский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500594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/>
              <a:t>     </a:t>
            </a:r>
            <a:r>
              <a:rPr lang="ru-RU" u="sng" dirty="0"/>
              <a:t>Константин Георгиевич Паустовский отмечал: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«Многие русские слова сами по себе излучают поэзию, подобно тому, как драгоценные камни излучают таинственный блеск».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По отношению человека к своему языку, можно совершенно точно судить</a:t>
            </a:r>
            <a:br>
              <a:rPr lang="ru-RU" dirty="0"/>
            </a:br>
            <a:r>
              <a:rPr lang="ru-RU" dirty="0"/>
              <a:t>не только о его культурном уровне, но и о его гражданской ценности</a:t>
            </a:r>
          </a:p>
        </p:txBody>
      </p:sp>
      <p:pic>
        <p:nvPicPr>
          <p:cNvPr id="5" name="Содержимое 4" descr="6_Paustovskiy_m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857364"/>
            <a:ext cx="3217959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66800"/>
          </a:xfrm>
        </p:spPr>
        <p:txBody>
          <a:bodyPr/>
          <a:lstStyle/>
          <a:p>
            <a:r>
              <a:rPr lang="ru-RU" dirty="0"/>
              <a:t>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29684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  </a:t>
            </a:r>
            <a:r>
              <a:rPr lang="ru-RU" sz="4300" dirty="0">
                <a:latin typeface="+mj-lt"/>
              </a:rPr>
              <a:t>Причины неправильной постановки ударений в словах: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1. Влияние таких факторов языковой среды, как: отсутствие ударения в письменной речи, а также просторечие.</a:t>
            </a:r>
          </a:p>
          <a:p>
            <a:pPr>
              <a:buNone/>
            </a:pPr>
            <a:r>
              <a:rPr lang="ru-RU" dirty="0"/>
              <a:t>   2. Невнимательность говорящего к своей речи.</a:t>
            </a:r>
            <a:br>
              <a:rPr lang="ru-RU" dirty="0"/>
            </a:br>
            <a:r>
              <a:rPr lang="ru-RU" dirty="0"/>
              <a:t>3. Профессионализмы могут являться причинами отклонений от нормы ударения.</a:t>
            </a:r>
            <a:br>
              <a:rPr lang="ru-RU" dirty="0"/>
            </a:br>
            <a:r>
              <a:rPr lang="ru-RU" dirty="0"/>
              <a:t>4. Наличие в нашем языке большого количества иностранных (заимствованных)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Мини-игра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115328" cy="4608576"/>
          </a:xfrm>
        </p:spPr>
        <p:txBody>
          <a:bodyPr numCol="2">
            <a:normAutofit/>
          </a:bodyPr>
          <a:lstStyle/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Жалюзи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Балованный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Генезис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Диоптрия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Каталог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Фетиш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Красивее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Обеспечение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Обнял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Сливовый</a:t>
            </a:r>
          </a:p>
        </p:txBody>
      </p:sp>
      <p:pic>
        <p:nvPicPr>
          <p:cNvPr id="6" name="Рисунок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285992"/>
            <a:ext cx="214314" cy="214314"/>
          </a:xfrm>
          <a:prstGeom prst="rect">
            <a:avLst/>
          </a:prstGeom>
        </p:spPr>
      </p:pic>
      <p:pic>
        <p:nvPicPr>
          <p:cNvPr id="7" name="Рисунок 6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214686"/>
            <a:ext cx="214314" cy="214314"/>
          </a:xfrm>
          <a:prstGeom prst="rect">
            <a:avLst/>
          </a:prstGeom>
        </p:spPr>
      </p:pic>
      <p:pic>
        <p:nvPicPr>
          <p:cNvPr id="8" name="Рисунок 7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071942"/>
            <a:ext cx="214314" cy="214314"/>
          </a:xfrm>
          <a:prstGeom prst="rect">
            <a:avLst/>
          </a:prstGeom>
        </p:spPr>
      </p:pic>
      <p:pic>
        <p:nvPicPr>
          <p:cNvPr id="9" name="Рисунок 8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184" y="4964440"/>
            <a:ext cx="214314" cy="214314"/>
          </a:xfrm>
          <a:prstGeom prst="rect">
            <a:avLst/>
          </a:prstGeom>
        </p:spPr>
      </p:pic>
      <p:pic>
        <p:nvPicPr>
          <p:cNvPr id="10" name="Рисунок 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5857892"/>
            <a:ext cx="214314" cy="214314"/>
          </a:xfrm>
          <a:prstGeom prst="rect">
            <a:avLst/>
          </a:prstGeom>
        </p:spPr>
      </p:pic>
      <p:pic>
        <p:nvPicPr>
          <p:cNvPr id="11" name="Рисунок 10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285992"/>
            <a:ext cx="214314" cy="214314"/>
          </a:xfrm>
          <a:prstGeom prst="rect">
            <a:avLst/>
          </a:prstGeom>
        </p:spPr>
      </p:pic>
      <p:pic>
        <p:nvPicPr>
          <p:cNvPr id="12" name="Рисунок 1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214686"/>
            <a:ext cx="214314" cy="214314"/>
          </a:xfrm>
          <a:prstGeom prst="rect">
            <a:avLst/>
          </a:prstGeom>
        </p:spPr>
      </p:pic>
      <p:pic>
        <p:nvPicPr>
          <p:cNvPr id="13" name="Рисунок 12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071942"/>
            <a:ext cx="214314" cy="214314"/>
          </a:xfrm>
          <a:prstGeom prst="rect">
            <a:avLst/>
          </a:prstGeom>
        </p:spPr>
      </p:pic>
      <p:pic>
        <p:nvPicPr>
          <p:cNvPr id="14" name="Рисунок 1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929198"/>
            <a:ext cx="214314" cy="214314"/>
          </a:xfrm>
          <a:prstGeom prst="rect">
            <a:avLst/>
          </a:prstGeom>
        </p:spPr>
      </p:pic>
      <p:pic>
        <p:nvPicPr>
          <p:cNvPr id="15" name="Рисунок 1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5857892"/>
            <a:ext cx="214314" cy="21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1292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Практическая часть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 flipV="1">
            <a:off x="9324528" y="4509120"/>
            <a:ext cx="360040" cy="2160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dirty="0"/>
          </a:p>
          <a:p>
            <a:endParaRPr lang="ru-RU" sz="2400" dirty="0"/>
          </a:p>
          <a:p>
            <a:pPr>
              <a:buNone/>
            </a:pPr>
            <a:r>
              <a:rPr lang="ru-RU" sz="2400" dirty="0"/>
              <a:t>    </a:t>
            </a:r>
          </a:p>
          <a:p>
            <a:pPr>
              <a:buNone/>
            </a:pPr>
            <a:r>
              <a:rPr lang="ru-RU" sz="2400" dirty="0"/>
              <a:t>   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17944368"/>
              </p:ext>
            </p:extLst>
          </p:nvPr>
        </p:nvGraphicFramePr>
        <p:xfrm>
          <a:off x="0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12160" y="2492896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(70%)</a:t>
            </a:r>
          </a:p>
          <a:p>
            <a:pPr>
              <a:buNone/>
            </a:pPr>
            <a:r>
              <a:rPr lang="ru-RU" dirty="0" smtClean="0"/>
              <a:t>(30%)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41914"/>
            <a:ext cx="3057803" cy="27284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4080" y="6270402"/>
            <a:ext cx="467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https://vk.com/poll602408647_544369917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5472608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8627767"/>
              </p:ext>
            </p:extLst>
          </p:nvPr>
        </p:nvGraphicFramePr>
        <p:xfrm>
          <a:off x="0" y="134076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2274"/>
            <a:ext cx="3600400" cy="3125848"/>
          </a:xfrm>
        </p:spPr>
      </p:pic>
      <p:sp>
        <p:nvSpPr>
          <p:cNvPr id="7" name="TextBox 6"/>
          <p:cNvSpPr txBox="1"/>
          <p:nvPr/>
        </p:nvSpPr>
        <p:spPr>
          <a:xfrm>
            <a:off x="3995936" y="36258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(43%)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00939" y="397519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(57%)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7133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https://vk.com/poll619115699_565518417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5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</TotalTime>
  <Words>407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Говорим правильно. Проблема расстановки ударений в словах</vt:lpstr>
      <vt:lpstr>Цели, задачи, актуальность и др.</vt:lpstr>
      <vt:lpstr>Проблема моего проекта</vt:lpstr>
      <vt:lpstr>И.С. Тургенев</vt:lpstr>
      <vt:lpstr>К.Г. Паустовский </vt:lpstr>
      <vt:lpstr>     </vt:lpstr>
      <vt:lpstr>Мини-игра</vt:lpstr>
      <vt:lpstr>Практическая часть</vt:lpstr>
      <vt:lpstr>Практическая часть</vt:lpstr>
      <vt:lpstr>Вывод</vt:lpstr>
      <vt:lpstr>Список литературы:</vt:lpstr>
    </vt:vector>
  </TitlesOfParts>
  <Company>ГОУВПО "ТГПИ"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Говорим правильно. Проблемы расстановки ударений в словах</dc:title>
  <dc:creator>LOR</dc:creator>
  <cp:lastModifiedBy>Sergey Sergey</cp:lastModifiedBy>
  <cp:revision>23</cp:revision>
  <dcterms:created xsi:type="dcterms:W3CDTF">2021-04-02T08:29:10Z</dcterms:created>
  <dcterms:modified xsi:type="dcterms:W3CDTF">2021-05-09T15:16:29Z</dcterms:modified>
</cp:coreProperties>
</file>