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 id="265" r:id="rId11"/>
    <p:sldId id="267" r:id="rId12"/>
    <p:sldId id="266" r:id="rId13"/>
    <p:sldId id="268" r:id="rId14"/>
    <p:sldId id="270" r:id="rId15"/>
    <p:sldId id="271"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12.04.2020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714356"/>
            <a:ext cx="7851648" cy="1828800"/>
          </a:xfrm>
        </p:spPr>
        <p:txBody>
          <a:bodyPr>
            <a:normAutofit fontScale="90000"/>
          </a:bodyPr>
          <a:lstStyle/>
          <a:p>
            <a:pPr algn="ctr"/>
            <a:r>
              <a:rPr lang="ru-RU" dirty="0" smtClean="0"/>
              <a:t>Психологическая подготовка учащихся к ЕГЭ и ОГЭ</a:t>
            </a:r>
            <a:endParaRPr lang="ru-RU" dirty="0"/>
          </a:p>
        </p:txBody>
      </p:sp>
      <p:pic>
        <p:nvPicPr>
          <p:cNvPr id="13316" name="Picture 4"/>
          <p:cNvPicPr>
            <a:picLocks noChangeAspect="1" noChangeArrowheads="1"/>
          </p:cNvPicPr>
          <p:nvPr/>
        </p:nvPicPr>
        <p:blipFill>
          <a:blip r:embed="rId2"/>
          <a:srcRect/>
          <a:stretch>
            <a:fillRect/>
          </a:stretch>
        </p:blipFill>
        <p:spPr bwMode="auto">
          <a:xfrm>
            <a:off x="1714480" y="2714620"/>
            <a:ext cx="5857916" cy="373522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cf.ppt-online.org/files2/slide/a/aBFdWOSDnQms6eP4Aqvhc1rV0fu5YgJ8lpXk9tbRL/slide-7.jpg"/>
          <p:cNvPicPr>
            <a:picLocks noChangeAspect="1" noChangeArrowheads="1"/>
          </p:cNvPicPr>
          <p:nvPr/>
        </p:nvPicPr>
        <p:blipFill>
          <a:blip r:embed="rId2"/>
          <a:srcRect/>
          <a:stretch>
            <a:fillRect/>
          </a:stretch>
        </p:blipFill>
        <p:spPr bwMode="auto">
          <a:xfrm>
            <a:off x="0" y="-285776"/>
            <a:ext cx="9753600" cy="73056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285860"/>
            <a:ext cx="8572560" cy="5214974"/>
          </a:xfrm>
        </p:spPr>
        <p:txBody>
          <a:bodyPr>
            <a:normAutofit/>
          </a:bodyPr>
          <a:lstStyle/>
          <a:p>
            <a:r>
              <a:rPr lang="ru-RU" dirty="0" smtClean="0"/>
              <a:t>В стрессовой ситуации у человека нарушается гармоничная работа левого (логическое) и правого (образное) полушарий. Если доминирует одно из них, то у человека снижается способность оптимально решать стоящие перед ним задачи. Активизировать работу обоих полушарий головного мозга можно при помощи упражнения "Горизонтальная восьмерка".</a:t>
            </a:r>
          </a:p>
          <a:p>
            <a:r>
              <a:rPr lang="ru-RU" dirty="0" smtClean="0"/>
              <a:t>При выполнении упражнения «горизонтальная восьмёрка» в действие включаются одновременно оба полушария головного мозга.</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ds04.infourok.ru/uploads/ex/136d/000b7194-3ea695a6/img18.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normAutofit fontScale="25000" lnSpcReduction="20000"/>
          </a:bodyPr>
          <a:lstStyle/>
          <a:p>
            <a:pPr>
              <a:buNone/>
            </a:pPr>
            <a:r>
              <a:rPr lang="ru-RU" sz="5600" dirty="0" smtClean="0">
                <a:latin typeface="Times New Roman" pitchFamily="18" charset="0"/>
                <a:cs typeface="Times New Roman" pitchFamily="18" charset="0"/>
              </a:rPr>
              <a:t>Если обстановка вокруг накалена и вы чувствуете, что теряете самообладание, этот комплекс можно</a:t>
            </a:r>
          </a:p>
          <a:p>
            <a:pPr>
              <a:buNone/>
            </a:pPr>
            <a:r>
              <a:rPr lang="ru-RU" sz="5600" dirty="0" smtClean="0">
                <a:latin typeface="Times New Roman" pitchFamily="18" charset="0"/>
                <a:cs typeface="Times New Roman" pitchFamily="18" charset="0"/>
              </a:rPr>
              <a:t>выполнить прямо на месте, за столом, практически незаметно для окружающих.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Так сильно, как можете, напрягите пальцы ног. Затем расслабьте их.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Напрягите и расслабьте ступни ног и лодыжки.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Напрягите и расслабьте икры.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Напрягите и расслабьте колени.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Напрягите и расслабьте бедра.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Напрягите и расслабьте живот.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Расслабьте спину и плечи.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Расслабьте кисти рук.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Расслабьте предплечья.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Расслабьте шею. </a:t>
            </a:r>
          </a:p>
          <a:p>
            <a:pPr>
              <a:buFont typeface="Wingdings" pitchFamily="2" charset="2"/>
              <a:buChar char="v"/>
            </a:pPr>
            <a:endParaRPr lang="ru-RU" sz="5600" dirty="0" smtClean="0">
              <a:latin typeface="Times New Roman" pitchFamily="18" charset="0"/>
              <a:cs typeface="Times New Roman" pitchFamily="18" charset="0"/>
            </a:endParaRPr>
          </a:p>
          <a:p>
            <a:pPr lvl="0">
              <a:buFont typeface="Wingdings" pitchFamily="2" charset="2"/>
              <a:buChar char="v"/>
            </a:pPr>
            <a:r>
              <a:rPr lang="ru-RU" sz="5600" dirty="0" smtClean="0">
                <a:latin typeface="Times New Roman" pitchFamily="18" charset="0"/>
                <a:cs typeface="Times New Roman" pitchFamily="18" charset="0"/>
              </a:rPr>
              <a:t>Расслабьте лицевые мышцы.</a:t>
            </a:r>
          </a:p>
          <a:p>
            <a:pPr>
              <a:buNone/>
            </a:pPr>
            <a:endParaRPr lang="ru-RU" sz="4800" dirty="0" smtClean="0">
              <a:latin typeface="Times New Roman" pitchFamily="18" charset="0"/>
              <a:cs typeface="Times New Roman" pitchFamily="18" charset="0"/>
            </a:endParaRPr>
          </a:p>
          <a:p>
            <a:pPr>
              <a:buNone/>
            </a:pPr>
            <a:r>
              <a:rPr lang="ru-RU" sz="5600" dirty="0" smtClean="0">
                <a:latin typeface="Times New Roman" pitchFamily="18" charset="0"/>
                <a:cs typeface="Times New Roman" pitchFamily="18" charset="0"/>
              </a:rPr>
              <a:t>Посидите спокойно несколько минут, наслаждаясь полным покоем. Когда вам  покажется, что медленно</a:t>
            </a:r>
          </a:p>
          <a:p>
            <a:pPr>
              <a:buNone/>
            </a:pPr>
            <a:r>
              <a:rPr lang="ru-RU" sz="5600" dirty="0" smtClean="0">
                <a:latin typeface="Times New Roman" pitchFamily="18" charset="0"/>
                <a:cs typeface="Times New Roman" pitchFamily="18" charset="0"/>
              </a:rPr>
              <a:t>плывете,  - вы полностью расслабились. </a:t>
            </a:r>
          </a:p>
          <a:p>
            <a:pPr lvl="0">
              <a:buFont typeface="Wingdings" pitchFamily="2" charset="2"/>
              <a:buChar char="v"/>
            </a:pPr>
            <a:endParaRPr lang="ru-RU" sz="2900" dirty="0" smtClean="0"/>
          </a:p>
          <a:p>
            <a:pPr>
              <a:buNone/>
            </a:pPr>
            <a:endParaRPr lang="ru-RU" dirty="0" smtClean="0"/>
          </a:p>
          <a:p>
            <a:pPr>
              <a:buNone/>
            </a:pPr>
            <a:r>
              <a:rPr lang="ru-RU" dirty="0" smtClean="0"/>
              <a:t/>
            </a:r>
            <a:br>
              <a:rPr lang="ru-RU" dirty="0" smtClean="0"/>
            </a:b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ОБУЧЕНИЕ ПРИЕМАМ РЕЛАКСАЦИИ И СНЯТИЯ НАПРЯЖЕНИЯ НА ЭКЗАМЕНЕ</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457200" y="1643050"/>
            <a:ext cx="8229600" cy="4681550"/>
          </a:xfrm>
        </p:spPr>
        <p:txBody>
          <a:bodyPr>
            <a:normAutofit fontScale="55000" lnSpcReduction="20000"/>
          </a:bodyPr>
          <a:lstStyle/>
          <a:p>
            <a:r>
              <a:rPr lang="ru-RU" sz="2800" dirty="0" smtClean="0"/>
              <a:t>Важным </a:t>
            </a:r>
            <a:r>
              <a:rPr lang="ru-RU" sz="2800" dirty="0" smtClean="0"/>
              <a:t>резервом в стабилизации своего эмоционального состояния у любого человека является совершенствование дыхания. Как ни странно это звучит, но далеко не все люди, даже умудренные жизненным опытом, </a:t>
            </a:r>
            <a:r>
              <a:rPr lang="ru-RU" sz="2800" dirty="0" smtClean="0"/>
              <a:t>умеют правильно </a:t>
            </a:r>
            <a:r>
              <a:rPr lang="ru-RU" sz="2800" dirty="0" smtClean="0"/>
              <a:t>дышать</a:t>
            </a:r>
            <a:r>
              <a:rPr lang="ru-RU" sz="2800" dirty="0" smtClean="0"/>
              <a:t>.</a:t>
            </a:r>
          </a:p>
          <a:p>
            <a:endParaRPr lang="ru-RU" sz="2800" dirty="0" smtClean="0"/>
          </a:p>
          <a:p>
            <a:r>
              <a:rPr lang="ru-RU" sz="2800" dirty="0" smtClean="0"/>
              <a:t>Вспомните, как по- разному дышит человек в различных ситуациях: во время сна, тяжелой работы или подъема в горы, когда он разгневан или испуган, когда весел или загрустил. Нарушения дыхания зависят от внутреннего настроя человека, следовательно, упорядоченное дыхание должно оказывать обратное влияние на эмоциональное состояние. </a:t>
            </a:r>
          </a:p>
          <a:p>
            <a:r>
              <a:rPr lang="ru-RU" sz="2800" dirty="0" smtClean="0"/>
              <a:t>В </a:t>
            </a:r>
            <a:r>
              <a:rPr lang="ru-RU" sz="2800" dirty="0" smtClean="0"/>
              <a:t>дыхательной гимнастике существует понятие успокаивающего и </a:t>
            </a:r>
            <a:r>
              <a:rPr lang="ru-RU" sz="2800" dirty="0" err="1" smtClean="0"/>
              <a:t>мобилизирующего</a:t>
            </a:r>
            <a:r>
              <a:rPr lang="ru-RU" sz="2800" dirty="0" smtClean="0"/>
              <a:t> дыхания. Успокаивающим будет такое дыхание, при котором выдох почти в два раза длиннее вдоха. При </a:t>
            </a:r>
            <a:r>
              <a:rPr lang="ru-RU" sz="2800" dirty="0" err="1" smtClean="0"/>
              <a:t>мобилизирующем</a:t>
            </a:r>
            <a:r>
              <a:rPr lang="ru-RU" sz="2800" dirty="0" smtClean="0"/>
              <a:t> - после вдоха задерживается дыхание. Успокаивающее дыхание полезно использовать для того, чтобы погасить избыточное возбуждение. В случае сильного нервного напряжения перед началом экзамена нужно сделать вдох и затем глубокий выдох - вдвое длиннее вдоха. Такой способ ритмичного дыхания поможет снять не только « предстартовое» волнение, но и напряжения после стресса, поможет расслабиться перед сном</a:t>
            </a:r>
            <a:r>
              <a:rPr lang="ru-RU" sz="2800" dirty="0" smtClean="0"/>
              <a:t>.</a:t>
            </a:r>
          </a:p>
          <a:p>
            <a:endParaRPr lang="ru-RU" sz="2800" dirty="0" smtClean="0"/>
          </a:p>
          <a:p>
            <a:r>
              <a:rPr lang="ru-RU" sz="2800" dirty="0" err="1" smtClean="0"/>
              <a:t>Мобилизирующее</a:t>
            </a:r>
            <a:r>
              <a:rPr lang="ru-RU" sz="2800" dirty="0" smtClean="0"/>
              <a:t> дыхание помогает преодолеть вялость и сонливость при утомлении, способствует быстрому переходу от сна к бодрствованию, активизации </a:t>
            </a:r>
            <a:r>
              <a:rPr lang="ru-RU" sz="2800" dirty="0" smtClean="0"/>
              <a:t>внимания. Делая </a:t>
            </a:r>
            <a:r>
              <a:rPr lang="ru-RU" sz="2800" dirty="0" smtClean="0"/>
              <a:t>выдох спокойно, не торопясь, сожмите пальцы в кулак с загнутым внутрь большим пальцем. Затем, ослабляя сжатие кулака, сделайте вдох. Повторите 5 раз. Слегка помассируйте кончики мизинца</a:t>
            </a:r>
            <a:r>
              <a:rPr lang="ru-RU" sz="2800" dirty="0" smtClean="0"/>
              <a:t>.</a:t>
            </a:r>
            <a:endParaRPr lang="ru-RU" sz="2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2984"/>
            <a:ext cx="8229600" cy="5181616"/>
          </a:xfrm>
        </p:spPr>
        <p:txBody>
          <a:bodyPr>
            <a:normAutofit fontScale="77500" lnSpcReduction="20000"/>
          </a:bodyPr>
          <a:lstStyle/>
          <a:p>
            <a:r>
              <a:rPr lang="ru-RU" sz="2400" dirty="0" smtClean="0"/>
              <a:t>Проблема, с которой сталкиваются школьники, попавшие в стрессовую ситуацию, - это нарушение гармоничной работы левого и правого полушарий. Если доминирует одно из них – правое (образное) или левое (логическое), то у человека снижается способность оптимально решать стоящие перед ним задачи. Но можно восстановить гармонию или приблизится к ней. Известно, что правое полушарие управляет левой половинной тела, а левое полушарие - правой половиной. Эта связь действует в обоих направлениях, поэтому координация обеих частей тела приводит к координации полушарий мозга.</a:t>
            </a:r>
          </a:p>
          <a:p>
            <a:r>
              <a:rPr lang="ru-RU" sz="2400" dirty="0" smtClean="0"/>
              <a:t>Следующее упражнение уменьшает кислородное голодание, усиливающее негативное влияние стресса. Для борьбы с кислородным голоданием существует прием под названием « энергетическое зевание». Зевать необходимо тем чаще, чем более интенсивной умственной деятельностью вы заняты. Зевание во время экзамена очень полезно. Как правильно зевать? Во время зевка обеими руками массировать круговыми движениями сухожилия (около ушей), соединяющие нижнюю и верхнюю челюсти. В этих местах находится большое количество нервных волокон. Для того чтобы оградить свой организм от кислородного голодания, достаточно 3-5 зевков.</a:t>
            </a:r>
          </a:p>
          <a:p>
            <a:endParaRPr lang="ru-RU" dirty="0" smtClean="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Важно!</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428596" y="2285992"/>
            <a:ext cx="8229600" cy="1428760"/>
          </a:xfrm>
        </p:spPr>
        <p:txBody>
          <a:bodyPr/>
          <a:lstStyle/>
          <a:p>
            <a:pPr algn="ctr">
              <a:buNone/>
            </a:pPr>
            <a:r>
              <a:rPr lang="ru-RU" dirty="0" smtClean="0"/>
              <a:t>Последние 12 часов перед экзаменом должны уйти на </a:t>
            </a:r>
          </a:p>
          <a:p>
            <a:pPr algn="ctr">
              <a:buNone/>
            </a:pPr>
            <a:r>
              <a:rPr lang="ru-RU" dirty="0" smtClean="0"/>
              <a:t>подготовку организма, а не знаний.</a:t>
            </a:r>
            <a:br>
              <a:rPr lang="ru-RU" dirty="0" smtClean="0"/>
            </a:br>
            <a:endParaRPr lang="ru-RU" dirty="0"/>
          </a:p>
        </p:txBody>
      </p:sp>
      <p:pic>
        <p:nvPicPr>
          <p:cNvPr id="24578" name="Picture 2" descr="https://123ot.ru/img/0000/2/99/kartinka-poghelanie-uspehov-i-udachi-na-ekzamene-studentu-ghelayu-sdaty-na-otlichno-otpravity-961759.jpg"/>
          <p:cNvPicPr>
            <a:picLocks noChangeAspect="1" noChangeArrowheads="1"/>
          </p:cNvPicPr>
          <p:nvPr/>
        </p:nvPicPr>
        <p:blipFill>
          <a:blip r:embed="rId2"/>
          <a:srcRect/>
          <a:stretch>
            <a:fillRect/>
          </a:stretch>
        </p:blipFill>
        <p:spPr bwMode="auto">
          <a:xfrm>
            <a:off x="2500298" y="3357562"/>
            <a:ext cx="3762368" cy="311524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Психологическое содержание ЕГЭ и ОГЭ</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Экзамены - это испытание для личности в любом возрасте, </a:t>
            </a:r>
          </a:p>
          <a:p>
            <a:pPr>
              <a:buNone/>
            </a:pPr>
            <a:r>
              <a:rPr lang="ru-RU" dirty="0" smtClean="0"/>
              <a:t>особенно для детей.</a:t>
            </a:r>
          </a:p>
          <a:p>
            <a:pPr>
              <a:buNone/>
            </a:pPr>
            <a:endParaRPr lang="ru-RU" dirty="0" smtClean="0"/>
          </a:p>
          <a:p>
            <a:r>
              <a:rPr lang="ru-RU" dirty="0" smtClean="0"/>
              <a:t>Психологическая подготовка к ЕГЭ, ОГЭ позволяет ученику избежать излишнего волнения, повысить эффективность запоминания, развить навыки логического мышления и регуляции собственного </a:t>
            </a:r>
            <a:r>
              <a:rPr lang="ru-RU" dirty="0" err="1" smtClean="0"/>
              <a:t>психоэмоционального</a:t>
            </a:r>
            <a:r>
              <a:rPr lang="ru-RU" dirty="0" smtClean="0"/>
              <a:t> состояния. </a:t>
            </a:r>
          </a:p>
          <a:p>
            <a:endParaRPr lang="ru-RU" dirty="0" smtClean="0"/>
          </a:p>
          <a:p>
            <a:r>
              <a:rPr lang="ru-RU" dirty="0" smtClean="0"/>
              <a:t>Ученик будет успешен при сдаче экзамена, если система обучения сформировала у него именно те навыки и функции, которые требуются для данной формы экзамена.</a:t>
            </a:r>
          </a:p>
          <a:p>
            <a:pPr>
              <a:buNone/>
            </a:pP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14356"/>
            <a:ext cx="9144000" cy="6143644"/>
          </a:xfrm>
        </p:spPr>
        <p:txBody>
          <a:bodyPr anchor="ctr">
            <a:normAutofit fontScale="70000" lnSpcReduction="20000"/>
          </a:bodyPr>
          <a:lstStyle/>
          <a:p>
            <a:pPr algn="just">
              <a:buNone/>
            </a:pPr>
            <a:r>
              <a:rPr lang="ru-RU" sz="3100" dirty="0" smtClean="0">
                <a:latin typeface="Times New Roman" pitchFamily="18" charset="0"/>
                <a:cs typeface="Times New Roman" pitchFamily="18" charset="0"/>
              </a:rPr>
              <a:t>При сдаче тестового экзамена требуются не только  глубокие знания,</a:t>
            </a:r>
          </a:p>
          <a:p>
            <a:pPr algn="just">
              <a:buNone/>
            </a:pPr>
            <a:r>
              <a:rPr lang="ru-RU" sz="3100" dirty="0" smtClean="0">
                <a:latin typeface="Times New Roman" pitchFamily="18" charset="0"/>
                <a:cs typeface="Times New Roman" pitchFamily="18" charset="0"/>
              </a:rPr>
              <a:t>но и сосредоточенность, аккуратность, высокий уровень концентрации</a:t>
            </a:r>
          </a:p>
          <a:p>
            <a:pPr algn="just">
              <a:buNone/>
            </a:pPr>
            <a:r>
              <a:rPr lang="ru-RU" sz="3100" dirty="0" smtClean="0">
                <a:latin typeface="Times New Roman" pitchFamily="18" charset="0"/>
                <a:cs typeface="Times New Roman" pitchFamily="18" charset="0"/>
              </a:rPr>
              <a:t>внимания, </a:t>
            </a:r>
            <a:r>
              <a:rPr lang="ru-RU" sz="3100" dirty="0" err="1" smtClean="0">
                <a:latin typeface="Times New Roman" pitchFamily="18" charset="0"/>
                <a:cs typeface="Times New Roman" pitchFamily="18" charset="0"/>
              </a:rPr>
              <a:t>стрессоустойчивость</a:t>
            </a:r>
            <a:r>
              <a:rPr lang="ru-RU" sz="3100" dirty="0" smtClean="0">
                <a:latin typeface="Times New Roman" pitchFamily="18" charset="0"/>
                <a:cs typeface="Times New Roman" pitchFamily="18" charset="0"/>
              </a:rPr>
              <a:t>. </a:t>
            </a:r>
          </a:p>
          <a:p>
            <a:pPr algn="just">
              <a:buNone/>
            </a:pPr>
            <a:endParaRPr lang="ru-RU" sz="3100" dirty="0" smtClean="0">
              <a:latin typeface="Times New Roman" pitchFamily="18" charset="0"/>
              <a:cs typeface="Times New Roman" pitchFamily="18" charset="0"/>
            </a:endParaRPr>
          </a:p>
          <a:p>
            <a:pPr algn="just">
              <a:buNone/>
            </a:pPr>
            <a:r>
              <a:rPr lang="ru-RU" sz="3100" dirty="0" smtClean="0">
                <a:latin typeface="Times New Roman" pitchFamily="18" charset="0"/>
                <a:cs typeface="Times New Roman" pitchFamily="18" charset="0"/>
              </a:rPr>
              <a:t>В итоге получается, что экзамен  - это не только проверка знаний, но и</a:t>
            </a:r>
          </a:p>
          <a:p>
            <a:pPr algn="just">
              <a:buNone/>
            </a:pPr>
            <a:r>
              <a:rPr lang="ru-RU" sz="3100" dirty="0" smtClean="0">
                <a:latin typeface="Times New Roman" pitchFamily="18" charset="0"/>
                <a:cs typeface="Times New Roman" pitchFamily="18" charset="0"/>
              </a:rPr>
              <a:t>проверка личностных качеств.</a:t>
            </a:r>
          </a:p>
          <a:p>
            <a:pPr algn="just">
              <a:buNone/>
            </a:pPr>
            <a:endParaRPr lang="ru-RU" sz="3100" dirty="0" smtClean="0">
              <a:latin typeface="Times New Roman" pitchFamily="18" charset="0"/>
              <a:cs typeface="Times New Roman" pitchFamily="18" charset="0"/>
            </a:endParaRPr>
          </a:p>
          <a:p>
            <a:pPr algn="just">
              <a:buNone/>
            </a:pPr>
            <a:r>
              <a:rPr lang="ru-RU" sz="3100" dirty="0" smtClean="0">
                <a:latin typeface="Times New Roman" pitchFamily="18" charset="0"/>
                <a:cs typeface="Times New Roman" pitchFamily="18" charset="0"/>
              </a:rPr>
              <a:t>Форма организации ОГЭ, ЕГЭ является стрессовой:</a:t>
            </a:r>
          </a:p>
          <a:p>
            <a:pPr algn="just"/>
            <a:r>
              <a:rPr lang="ru-RU" sz="3100" dirty="0" smtClean="0">
                <a:latin typeface="Times New Roman" pitchFamily="18" charset="0"/>
                <a:cs typeface="Times New Roman" pitchFamily="18" charset="0"/>
              </a:rPr>
              <a:t>работа в незнакомом месте, в непривычных условиях</a:t>
            </a:r>
          </a:p>
          <a:p>
            <a:pPr algn="just"/>
            <a:r>
              <a:rPr lang="ru-RU" sz="3100" dirty="0" smtClean="0">
                <a:latin typeface="Times New Roman" pitchFamily="18" charset="0"/>
                <a:cs typeface="Times New Roman" pitchFamily="18" charset="0"/>
              </a:rPr>
              <a:t>нужно продемонстрировать свои знания по всему циклу </a:t>
            </a:r>
          </a:p>
          <a:p>
            <a:pPr algn="just">
              <a:buNone/>
            </a:pPr>
            <a:r>
              <a:rPr lang="ru-RU" sz="3100" dirty="0" smtClean="0">
                <a:latin typeface="Times New Roman" pitchFamily="18" charset="0"/>
                <a:cs typeface="Times New Roman" pitchFamily="18" charset="0"/>
              </a:rPr>
              <a:t>дисциплин за короткий промежуток времени</a:t>
            </a:r>
          </a:p>
          <a:p>
            <a:pPr algn="just"/>
            <a:r>
              <a:rPr lang="ru-RU" sz="3100" dirty="0" smtClean="0">
                <a:latin typeface="Times New Roman" pitchFamily="18" charset="0"/>
                <a:cs typeface="Times New Roman" pitchFamily="18" charset="0"/>
              </a:rPr>
              <a:t>работа с пакетом бланков;</a:t>
            </a:r>
          </a:p>
          <a:p>
            <a:pPr algn="just"/>
            <a:r>
              <a:rPr lang="ru-RU" sz="3100" dirty="0" smtClean="0">
                <a:latin typeface="Times New Roman" pitchFamily="18" charset="0"/>
                <a:cs typeface="Times New Roman" pitchFamily="18" charset="0"/>
              </a:rPr>
              <a:t>часть заданий требует нахождения неправильного </a:t>
            </a:r>
          </a:p>
          <a:p>
            <a:pPr algn="just">
              <a:buNone/>
            </a:pPr>
            <a:r>
              <a:rPr lang="ru-RU" sz="3100" dirty="0" smtClean="0">
                <a:latin typeface="Times New Roman" pitchFamily="18" charset="0"/>
                <a:cs typeface="Times New Roman" pitchFamily="18" charset="0"/>
              </a:rPr>
              <a:t>ответа, а учащиеся, как правило, привыкли искать </a:t>
            </a:r>
          </a:p>
          <a:p>
            <a:pPr algn="just">
              <a:buNone/>
            </a:pPr>
            <a:r>
              <a:rPr lang="ru-RU" sz="3100" dirty="0" smtClean="0">
                <a:latin typeface="Times New Roman" pitchFamily="18" charset="0"/>
                <a:cs typeface="Times New Roman" pitchFamily="18" charset="0"/>
              </a:rPr>
              <a:t>правильный ответ.</a:t>
            </a:r>
          </a:p>
          <a:p>
            <a:pPr algn="just">
              <a:buNone/>
            </a:pP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Причины волнения перед экзаменом</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428596" y="2428868"/>
            <a:ext cx="8229600" cy="1922148"/>
          </a:xfrm>
        </p:spPr>
        <p:txBody>
          <a:bodyPr>
            <a:normAutofit/>
          </a:bodyPr>
          <a:lstStyle/>
          <a:p>
            <a:pPr>
              <a:buFont typeface="Wingdings" pitchFamily="2" charset="2"/>
              <a:buChar char="v"/>
            </a:pPr>
            <a:r>
              <a:rPr lang="ru-RU" sz="3200" dirty="0" smtClean="0"/>
              <a:t>Страх – «А ВДРУГ НЕ СДАМ». </a:t>
            </a:r>
          </a:p>
          <a:p>
            <a:pPr>
              <a:buFont typeface="Wingdings" pitchFamily="2" charset="2"/>
              <a:buChar char="v"/>
            </a:pPr>
            <a:r>
              <a:rPr lang="ru-RU" sz="3200" dirty="0" smtClean="0"/>
              <a:t>Недостаток подготовки.</a:t>
            </a:r>
          </a:p>
          <a:p>
            <a:pPr>
              <a:buFont typeface="Wingdings" pitchFamily="2" charset="2"/>
              <a:buChar char="v"/>
            </a:pPr>
            <a:r>
              <a:rPr lang="ru-RU" sz="3200" dirty="0" smtClean="0"/>
              <a:t>Волнение близких и окружающих. </a:t>
            </a:r>
          </a:p>
        </p:txBody>
      </p:sp>
      <p:pic>
        <p:nvPicPr>
          <p:cNvPr id="14338" name="Picture 2" descr="https://avatars.mds.yandex.net/get-zen_doc/1704910/pub_5ced7b0cb10fd700af25b806_5ced7bf9e2f11300af7292c4/scale_1200"/>
          <p:cNvPicPr>
            <a:picLocks noChangeAspect="1" noChangeArrowheads="1"/>
          </p:cNvPicPr>
          <p:nvPr/>
        </p:nvPicPr>
        <p:blipFill>
          <a:blip r:embed="rId2"/>
          <a:srcRect/>
          <a:stretch>
            <a:fillRect/>
          </a:stretch>
        </p:blipFill>
        <p:spPr bwMode="auto">
          <a:xfrm>
            <a:off x="2285984" y="4286256"/>
            <a:ext cx="4078175" cy="209071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35480"/>
            <a:ext cx="8229600" cy="4708230"/>
          </a:xfrm>
        </p:spPr>
        <p:txBody>
          <a:bodyPr>
            <a:normAutofit fontScale="92500" lnSpcReduction="20000"/>
          </a:bodyPr>
          <a:lstStyle/>
          <a:p>
            <a:pPr>
              <a:buNone/>
            </a:pPr>
            <a:r>
              <a:rPr lang="ru-RU" dirty="0" smtClean="0"/>
              <a:t>Готовность к экзаменационному испытанию нужно</a:t>
            </a:r>
          </a:p>
          <a:p>
            <a:pPr>
              <a:buNone/>
            </a:pPr>
            <a:r>
              <a:rPr lang="ru-RU" dirty="0" smtClean="0"/>
              <a:t>рассматривать в единстве трех компонентов:</a:t>
            </a:r>
          </a:p>
          <a:p>
            <a:pPr>
              <a:buNone/>
            </a:pPr>
            <a:r>
              <a:rPr lang="ru-RU" dirty="0" smtClean="0"/>
              <a:t>когнитивного, эмоционального и поведенческого.</a:t>
            </a:r>
          </a:p>
          <a:p>
            <a:pPr>
              <a:buNone/>
            </a:pPr>
            <a:endParaRPr lang="ru-RU" dirty="0" smtClean="0"/>
          </a:p>
          <a:p>
            <a:pPr algn="just">
              <a:buNone/>
            </a:pPr>
            <a:r>
              <a:rPr lang="ru-RU" b="1" dirty="0" smtClean="0"/>
              <a:t>1. Когнитивный компонент </a:t>
            </a:r>
            <a:r>
              <a:rPr lang="ru-RU" dirty="0" smtClean="0"/>
              <a:t>включает в себя</a:t>
            </a:r>
          </a:p>
          <a:p>
            <a:pPr algn="just">
              <a:buNone/>
            </a:pPr>
            <a:r>
              <a:rPr lang="ru-RU" dirty="0" smtClean="0"/>
              <a:t>определенный объём и упорядоченность знаний</a:t>
            </a:r>
          </a:p>
          <a:p>
            <a:pPr algn="just">
              <a:buNone/>
            </a:pPr>
            <a:r>
              <a:rPr lang="ru-RU" dirty="0" smtClean="0"/>
              <a:t>учащегося, знания о процедуре проведения экзамена в </a:t>
            </a:r>
          </a:p>
          <a:p>
            <a:pPr algn="just">
              <a:buNone/>
            </a:pPr>
            <a:r>
              <a:rPr lang="ru-RU" dirty="0" smtClean="0"/>
              <a:t>форме ОГЭ, ЕГЭ, навык работы с тестовыми</a:t>
            </a:r>
          </a:p>
          <a:p>
            <a:pPr algn="just">
              <a:buNone/>
            </a:pPr>
            <a:r>
              <a:rPr lang="ru-RU" dirty="0" smtClean="0"/>
              <a:t>материалами, а также особенности развития таких</a:t>
            </a:r>
          </a:p>
          <a:p>
            <a:pPr algn="just">
              <a:buNone/>
            </a:pPr>
            <a:r>
              <a:rPr lang="ru-RU" dirty="0" smtClean="0"/>
              <a:t>когнитивных функций как память, мышление, внимание</a:t>
            </a:r>
          </a:p>
          <a:p>
            <a:pPr algn="just">
              <a:buNone/>
            </a:pPr>
            <a:r>
              <a:rPr lang="ru-RU" dirty="0" smtClean="0"/>
              <a:t>и знание об их влиянии на выбор стратегии</a:t>
            </a:r>
          </a:p>
          <a:p>
            <a:pPr algn="just">
              <a:buNone/>
            </a:pPr>
            <a:r>
              <a:rPr lang="ru-RU" dirty="0" smtClean="0"/>
              <a:t>тестирования.</a:t>
            </a:r>
          </a:p>
          <a:p>
            <a:endParaRPr lang="ru-RU" dirty="0"/>
          </a:p>
        </p:txBody>
      </p:sp>
      <p:sp>
        <p:nvSpPr>
          <p:cNvPr id="6" name="Заголовок 1"/>
          <p:cNvSpPr>
            <a:spLocks noGrp="1"/>
          </p:cNvSpPr>
          <p:nvPr>
            <p:ph type="title"/>
          </p:nvPr>
        </p:nvSpPr>
        <p:spPr>
          <a:xfrm>
            <a:off x="457200" y="1000108"/>
            <a:ext cx="8229600" cy="846980"/>
          </a:xfrm>
        </p:spPr>
        <p:txBody>
          <a:bodyPr>
            <a:normAutofit fontScale="90000"/>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4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Психологическая готовность учащихся к ОГЭ, ЕГЭ</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500174"/>
            <a:ext cx="8643998" cy="4389120"/>
          </a:xfrm>
        </p:spPr>
        <p:txBody>
          <a:bodyPr/>
          <a:lstStyle/>
          <a:p>
            <a:r>
              <a:rPr lang="ru-RU" b="1" dirty="0" smtClean="0"/>
              <a:t>Эмоциональный компонент </a:t>
            </a:r>
            <a:r>
              <a:rPr lang="ru-RU" dirty="0" smtClean="0"/>
              <a:t>включает в себя личностные особенности, эмоциональное отношение к экзамену и эмоциональное состояние во время экзамена. </a:t>
            </a:r>
          </a:p>
          <a:p>
            <a:r>
              <a:rPr lang="ru-RU" dirty="0" smtClean="0"/>
              <a:t>Ещё одна составляющая эмоционального компонента – оптимальный уровень тревоги на самом экзамене. У каждого существует свой порог тревоги, за которым эффективность деятельности падает. </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785926"/>
            <a:ext cx="8643998" cy="4538674"/>
          </a:xfrm>
        </p:spPr>
        <p:txBody>
          <a:bodyPr/>
          <a:lstStyle/>
          <a:p>
            <a:r>
              <a:rPr lang="ru-RU" dirty="0" smtClean="0"/>
              <a:t>Поведенческий компонент включает в себя знание и понимание учащимся особенностей проведения экзамена, знакомство с процедурой ЕГЭ, ОГЭ, навык работы с тестовым материалом, осознание уровня собственных притязаний при выборе стратегии работы с тестовыми материалами.</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572560" cy="2000264"/>
          </a:xfrm>
        </p:spPr>
        <p:txBody>
          <a:bodyPr>
            <a:noAutofit/>
          </a:bodyPr>
          <a:lstStyle/>
          <a:p>
            <a:pPr>
              <a:buNone/>
            </a:pPr>
            <a:r>
              <a:rPr lang="ru-RU" sz="2000" dirty="0" smtClean="0"/>
              <a:t>Одна из главных причин предэкзаменационного стресса ситуация</a:t>
            </a:r>
          </a:p>
          <a:p>
            <a:pPr>
              <a:buNone/>
            </a:pPr>
            <a:r>
              <a:rPr lang="ru-RU" sz="2000" dirty="0" smtClean="0"/>
              <a:t>неопределенности. </a:t>
            </a:r>
          </a:p>
          <a:p>
            <a:pPr>
              <a:buNone/>
            </a:pPr>
            <a:r>
              <a:rPr lang="ru-RU" sz="2000" dirty="0" smtClean="0"/>
              <a:t>Заблаговременное ознакомление с правилами проведения ЕГЭ(ОГЭ) и</a:t>
            </a:r>
          </a:p>
          <a:p>
            <a:pPr>
              <a:buNone/>
            </a:pPr>
            <a:r>
              <a:rPr lang="ru-RU" sz="2000" dirty="0" smtClean="0"/>
              <a:t>заполнения бланков, особенностями экзамена поможет разрешить эту</a:t>
            </a:r>
          </a:p>
          <a:p>
            <a:pPr>
              <a:buNone/>
            </a:pPr>
            <a:r>
              <a:rPr lang="ru-RU" sz="2000" dirty="0" smtClean="0"/>
              <a:t>ситуацию.</a:t>
            </a:r>
          </a:p>
          <a:p>
            <a:pPr>
              <a:buNone/>
            </a:pPr>
            <a:endParaRPr lang="ru-RU" sz="2000" dirty="0" smtClean="0"/>
          </a:p>
        </p:txBody>
      </p:sp>
      <p:pic>
        <p:nvPicPr>
          <p:cNvPr id="17410" name="Picture 2" descr="https://versiya.info/uploads/posts/2018-07/1530631332_ifb7c4jmhwx11_o6et9e.jpeg"/>
          <p:cNvPicPr>
            <a:picLocks noChangeAspect="1" noChangeArrowheads="1"/>
          </p:cNvPicPr>
          <p:nvPr/>
        </p:nvPicPr>
        <p:blipFill>
          <a:blip r:embed="rId2"/>
          <a:srcRect/>
          <a:stretch>
            <a:fillRect/>
          </a:stretch>
        </p:blipFill>
        <p:spPr bwMode="auto">
          <a:xfrm>
            <a:off x="2000232" y="2714620"/>
            <a:ext cx="4810525" cy="320831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solidFill>
                  <a:srgbClr val="FF0000"/>
                </a:solidFill>
              </a:rPr>
              <a:t>Приемы </a:t>
            </a:r>
            <a:r>
              <a:rPr lang="ru-RU" sz="3600" dirty="0" err="1" smtClean="0">
                <a:solidFill>
                  <a:srgbClr val="FF0000"/>
                </a:solidFill>
              </a:rPr>
              <a:t>мобилизирующие</a:t>
            </a:r>
            <a:r>
              <a:rPr lang="ru-RU" sz="3600" dirty="0" smtClean="0">
                <a:solidFill>
                  <a:srgbClr val="FF0000"/>
                </a:solidFill>
              </a:rPr>
              <a:t>  интеллектуальные возможности при подготовке к сдаче ОГЭ,ЕГЭ</a:t>
            </a:r>
            <a:endParaRPr lang="ru-RU" sz="3600" dirty="0">
              <a:solidFill>
                <a:srgbClr val="FF0000"/>
              </a:solidFill>
            </a:endParaRPr>
          </a:p>
        </p:txBody>
      </p:sp>
      <p:pic>
        <p:nvPicPr>
          <p:cNvPr id="19458" name="Picture 2" descr="https://sudakschool1.ru/adminsite/source/13062018/YA_sdam_EGE.jpg"/>
          <p:cNvPicPr>
            <a:picLocks noChangeAspect="1" noChangeArrowheads="1"/>
          </p:cNvPicPr>
          <p:nvPr/>
        </p:nvPicPr>
        <p:blipFill>
          <a:blip r:embed="rId2"/>
          <a:srcRect/>
          <a:stretch>
            <a:fillRect/>
          </a:stretch>
        </p:blipFill>
        <p:spPr bwMode="auto">
          <a:xfrm>
            <a:off x="1714480" y="2285992"/>
            <a:ext cx="5857916" cy="4214842"/>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TotalTime>
  <Words>1000</Words>
  <PresentationFormat>Экран (4:3)</PresentationFormat>
  <Paragraphs>95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Психологическая подготовка учащихся к ЕГЭ и ОГЭ</vt:lpstr>
      <vt:lpstr>Психологическое содержание ЕГЭ и ОГЭ</vt:lpstr>
      <vt:lpstr>Слайд 3</vt:lpstr>
      <vt:lpstr>Причины волнения перед экзаменом</vt:lpstr>
      <vt:lpstr>    Психологическая готовность учащихся к ОГЭ, ЕГЭ</vt:lpstr>
      <vt:lpstr>Слайд 6</vt:lpstr>
      <vt:lpstr>Слайд 7</vt:lpstr>
      <vt:lpstr>Слайд 8</vt:lpstr>
      <vt:lpstr>Приемы мобилизирующие  интеллектуальные возможности при подготовке к сдаче ОГЭ,ЕГЭ</vt:lpstr>
      <vt:lpstr>Слайд 10</vt:lpstr>
      <vt:lpstr>Слайд 11</vt:lpstr>
      <vt:lpstr>Слайд 12</vt:lpstr>
      <vt:lpstr>Слайд 13</vt:lpstr>
      <vt:lpstr>ОБУЧЕНИЕ ПРИЕМАМ РЕЛАКСАЦИИ И СНЯТИЯ НАПРЯЖЕНИЯ НА ЭКЗАМЕНЕ </vt:lpstr>
      <vt:lpstr>Слайд 15</vt:lpstr>
      <vt:lpstr>Важно!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Психологическая подготовка учащихся к ЕГЭ и ОГЭ</dc:title>
  <dc:creator>Пабло</dc:creator>
  <cp:lastModifiedBy>Пабло</cp:lastModifiedBy>
  <cp:revision>9</cp:revision>
  <dcterms:created xsi:type="dcterms:W3CDTF">2019-12-09T18:26:11Z</dcterms:created>
  <dcterms:modified xsi:type="dcterms:W3CDTF">2020-04-12T08:29:03Z</dcterms:modified>
</cp:coreProperties>
</file>