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7" r:id="rId2"/>
    <p:sldId id="423" r:id="rId3"/>
    <p:sldId id="296" r:id="rId4"/>
    <p:sldId id="429" r:id="rId5"/>
    <p:sldId id="372" r:id="rId6"/>
    <p:sldId id="419" r:id="rId7"/>
    <p:sldId id="424" r:id="rId8"/>
    <p:sldId id="373" r:id="rId9"/>
    <p:sldId id="425" r:id="rId10"/>
    <p:sldId id="375" r:id="rId11"/>
    <p:sldId id="385" r:id="rId12"/>
    <p:sldId id="408" r:id="rId13"/>
    <p:sldId id="409" r:id="rId14"/>
    <p:sldId id="386" r:id="rId15"/>
    <p:sldId id="390" r:id="rId16"/>
    <p:sldId id="428" r:id="rId17"/>
    <p:sldId id="426" r:id="rId18"/>
    <p:sldId id="305" r:id="rId19"/>
    <p:sldId id="306" r:id="rId20"/>
    <p:sldId id="308" r:id="rId21"/>
    <p:sldId id="435" r:id="rId22"/>
    <p:sldId id="314" r:id="rId23"/>
    <p:sldId id="315" r:id="rId24"/>
    <p:sldId id="427" r:id="rId25"/>
    <p:sldId id="319" r:id="rId26"/>
    <p:sldId id="430" r:id="rId27"/>
    <p:sldId id="406" r:id="rId28"/>
    <p:sldId id="412" r:id="rId29"/>
    <p:sldId id="431" r:id="rId30"/>
    <p:sldId id="432" r:id="rId31"/>
    <p:sldId id="433" r:id="rId32"/>
    <p:sldId id="434" r:id="rId33"/>
    <p:sldId id="436" r:id="rId34"/>
    <p:sldId id="411" r:id="rId35"/>
    <p:sldId id="413" r:id="rId36"/>
    <p:sldId id="414" r:id="rId37"/>
    <p:sldId id="321" r:id="rId38"/>
    <p:sldId id="404" r:id="rId39"/>
    <p:sldId id="338" r:id="rId40"/>
    <p:sldId id="358" r:id="rId41"/>
    <p:sldId id="421" r:id="rId42"/>
    <p:sldId id="416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66"/>
    <a:srgbClr val="FFFFCC"/>
    <a:srgbClr val="FFFF99"/>
    <a:srgbClr val="FFD347"/>
    <a:srgbClr val="FFFF00"/>
    <a:srgbClr val="CCFF99"/>
    <a:srgbClr val="2A63A8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36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выбор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для сдачи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</a:p>
        </c:rich>
      </c:tx>
      <c:layout>
        <c:manualLayout>
          <c:xMode val="edge"/>
          <c:yMode val="edge"/>
          <c:x val="0.2005722139993463"/>
          <c:y val="2.88778915410061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543536219617322E-3"/>
                  <c:y val="7.2194728852515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'9А'!$G$25:$Q$25</c:f>
              <c:strCache>
                <c:ptCount val="11"/>
                <c:pt idx="0">
                  <c:v>Рус</c:v>
                </c:pt>
                <c:pt idx="1">
                  <c:v>МатП</c:v>
                </c:pt>
                <c:pt idx="2">
                  <c:v>Инф</c:v>
                </c:pt>
                <c:pt idx="3">
                  <c:v>Хим</c:v>
                </c:pt>
                <c:pt idx="4">
                  <c:v>Био</c:v>
                </c:pt>
                <c:pt idx="5">
                  <c:v>Ист</c:v>
                </c:pt>
                <c:pt idx="6">
                  <c:v>Анг</c:v>
                </c:pt>
                <c:pt idx="7">
                  <c:v>Лит</c:v>
                </c:pt>
                <c:pt idx="8">
                  <c:v>Геог</c:v>
                </c:pt>
                <c:pt idx="9">
                  <c:v>Общ</c:v>
                </c:pt>
                <c:pt idx="10">
                  <c:v>Физ</c:v>
                </c:pt>
              </c:strCache>
            </c:strRef>
          </c:cat>
          <c:val>
            <c:numRef>
              <c:f>'9А'!$G$26:$Q$26</c:f>
              <c:numCache>
                <c:formatCode>General</c:formatCode>
                <c:ptCount val="11"/>
                <c:pt idx="0">
                  <c:v>108</c:v>
                </c:pt>
                <c:pt idx="1">
                  <c:v>80</c:v>
                </c:pt>
                <c:pt idx="2">
                  <c:v>52</c:v>
                </c:pt>
                <c:pt idx="3">
                  <c:v>9</c:v>
                </c:pt>
                <c:pt idx="4">
                  <c:v>11</c:v>
                </c:pt>
                <c:pt idx="5">
                  <c:v>19</c:v>
                </c:pt>
                <c:pt idx="6">
                  <c:v>15</c:v>
                </c:pt>
                <c:pt idx="7">
                  <c:v>28</c:v>
                </c:pt>
                <c:pt idx="8">
                  <c:v>6</c:v>
                </c:pt>
                <c:pt idx="9">
                  <c:v>76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2-40B6-8B66-A71847EBE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175872"/>
        <c:axId val="106177664"/>
      </c:barChart>
      <c:catAx>
        <c:axId val="1061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177664"/>
        <c:crosses val="autoZero"/>
        <c:auto val="1"/>
        <c:lblAlgn val="ctr"/>
        <c:lblOffset val="100"/>
        <c:noMultiLvlLbl val="0"/>
      </c:catAx>
      <c:valAx>
        <c:axId val="106177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175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24.01.2024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15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19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49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15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2694290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45243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2024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746"/>
            <a:ext cx="6552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Раздел VI. п. 34. Приказа </a:t>
            </a:r>
            <a:r>
              <a:rPr lang="ru-RU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 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4" y="692696"/>
            <a:ext cx="16611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251520" y="548680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2024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5454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ВО ВРЕМЯ ГИА ЗАПРЕЩАЮТСЯ:</a:t>
            </a:r>
          </a:p>
          <a:p>
            <a:pPr algn="just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80729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0" indent="-3190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Разговоры.</a:t>
            </a:r>
          </a:p>
          <a:p>
            <a:pPr marL="319088" lvl="0" indent="-3190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Вставания с мест.</a:t>
            </a:r>
          </a:p>
          <a:p>
            <a:pPr marL="319088" lvl="0" indent="-3190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Пересаживания.</a:t>
            </a:r>
          </a:p>
          <a:p>
            <a:pPr marL="319088" lvl="0" indent="-3190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Обмен любыми материалами и предметами.</a:t>
            </a:r>
          </a:p>
          <a:p>
            <a:pPr marL="319088" lvl="0" indent="-3190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устройствами.</a:t>
            </a:r>
          </a:p>
          <a:p>
            <a:pPr marL="319088" lvl="0" indent="-3190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lvl="0" indent="-3190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сопровождения.</a:t>
            </a:r>
          </a:p>
        </p:txBody>
      </p:sp>
      <p:pic>
        <p:nvPicPr>
          <p:cNvPr id="5" name="Содержимое 8">
            <a:extLst>
              <a:ext uri="{FF2B5EF4-FFF2-40B4-BE49-F238E27FC236}">
                <a16:creationId xmlns="" xmlns:a16="http://schemas.microsoft.com/office/drawing/2014/main" id="{044F5A16-3BDE-112A-01B2-7D27081A1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79" y="3843051"/>
            <a:ext cx="277717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9863" y="476672"/>
            <a:ext cx="56781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УДАЛЕНИЕ С ГИА (ЕГЭ</a:t>
            </a:r>
            <a:r>
              <a:rPr lang="ru-RU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 !!!!!!!!!</a:t>
            </a:r>
          </a:p>
          <a:p>
            <a:endParaRPr lang="ru-RU" sz="28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80728"/>
            <a:ext cx="7200800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 </a:t>
            </a: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нарушении правил и отказе в их соблюдении</a:t>
            </a:r>
            <a:r>
              <a:rPr lang="ru-RU" alt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  </a:t>
            </a: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организаторы</a:t>
            </a:r>
            <a:r>
              <a:rPr lang="ru-RU" alt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совместно с уполномоченным представителем ГЭК </a:t>
            </a: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вправе удалить участника ЕГЭ с экзамена с внесением записи в протокол проведения экзамена в аудитории с указанием причины удаления.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На бланках и в пропуске проставляется метка о факте удаления с экзамена.</a:t>
            </a:r>
            <a:r>
              <a:rPr lang="ru-RU" alt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AutoShape 2" descr="https://rusnord.ru/uploads/posts/2020-10/1603352777_dmpmkk3wsaem2va_jpg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vatars.mds.yandex.net/i?id=b04cae67c7bfd11c38b8952454827d0db5f82099-9181120-images-thumbs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Тытыш\Desktop\1682186268_papik-pro-p-stiker-ya-plachu-vektor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6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116858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 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993817" cy="24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Нормативные документы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ГИА-11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2133600"/>
            <a:ext cx="7706816" cy="3777622"/>
          </a:xfrm>
        </p:spPr>
        <p:txBody>
          <a:bodyPr>
            <a:normAutofit lnSpcReduction="10000"/>
          </a:bodyPr>
          <a:lstStyle/>
          <a:p>
            <a:r>
              <a:rPr lang="ru-RU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ru-RU" spc="1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pc="1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pc="19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pc="1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pc="16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pc="18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spc="18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8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pc="18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pc="1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pc="1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273- </a:t>
            </a:r>
            <a:r>
              <a:rPr lang="ru-RU" spc="-49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ФЗ</a:t>
            </a:r>
            <a:r>
              <a:rPr lang="ru-RU" spc="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"Об</a:t>
            </a:r>
            <a:r>
              <a:rPr lang="ru-RU" spc="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ru-RU" spc="9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pc="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pc="6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7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сентября 2023 года действует новый Порядок проведения ГИА (утв.  приказом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04.04.2023 № 233/552).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№ 233,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№552 от 04.04.2023 «Об утверждении Порядка проведения ГИА по образовательным программам СОО» (Зарегистрировано в Минюсте России 15.05.2023 № 73314)</a:t>
            </a:r>
          </a:p>
          <a:p>
            <a:r>
              <a:rPr lang="ru-RU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pc="35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заполнения,</a:t>
            </a:r>
            <a:r>
              <a:rPr lang="ru-RU" spc="3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учета</a:t>
            </a:r>
            <a:r>
              <a:rPr lang="ru-RU" spc="3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3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выдачи</a:t>
            </a:r>
            <a:r>
              <a:rPr lang="ru-RU" spc="3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аттестатов</a:t>
            </a:r>
            <a:r>
              <a:rPr lang="ru-RU" spc="35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pc="3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основном</a:t>
            </a:r>
            <a:r>
              <a:rPr lang="ru-RU" spc="3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общем</a:t>
            </a:r>
            <a:r>
              <a:rPr lang="ru-RU" spc="38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ru-RU" spc="49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ru-RU" spc="459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pc="484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pc="4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дубликатов,</a:t>
            </a:r>
            <a:r>
              <a:rPr lang="ru-RU" spc="49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утв.</a:t>
            </a:r>
            <a:r>
              <a:rPr lang="ru-RU" spc="48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en-US" spc="484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pc="484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05.10.2020</a:t>
            </a:r>
            <a:r>
              <a:rPr lang="ru-RU" spc="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pc="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546</a:t>
            </a:r>
            <a:r>
              <a:rPr lang="ru-RU" spc="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(С</a:t>
            </a:r>
            <a:r>
              <a:rPr lang="ru-RU" spc="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изменениями</a:t>
            </a:r>
            <a:r>
              <a:rPr lang="ru-RU" spc="8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pc="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pc="4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ru-RU" spc="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pc="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pc="-2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pc="-30" dirty="0">
                <a:solidFill>
                  <a:srgbClr val="001F5F"/>
                </a:solidFill>
                <a:cs typeface="Calibri" panose="020F0502020204030204" pitchFamily="34" charset="0"/>
              </a:rPr>
              <a:t>Методические</a:t>
            </a:r>
            <a:r>
              <a:rPr lang="ru-RU" spc="6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pc="-15" dirty="0">
                <a:solidFill>
                  <a:srgbClr val="001F5F"/>
                </a:solidFill>
                <a:cs typeface="Calibri" panose="020F0502020204030204" pitchFamily="34" charset="0"/>
              </a:rPr>
              <a:t>материалы</a:t>
            </a:r>
            <a:endParaRPr lang="ru-RU" dirty="0">
              <a:cs typeface="Calibri" panose="020F0502020204030204" pitchFamily="34" charset="0"/>
            </a:endParaRP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anose="020F0502020204030204" pitchFamily="34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8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848872" cy="447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28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по местному времени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. В ППЭ необходимо прибыть </a:t>
            </a:r>
            <a:r>
              <a:rPr lang="ru-RU" sz="2800" dirty="0" smtClean="0">
                <a:solidFill>
                  <a:srgbClr val="FF0000"/>
                </a:solidFill>
                <a:latin typeface="Verdana"/>
              </a:rPr>
              <a:t>не позднее 09.00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Дата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, место проведения экзамена и наименование экзаменационного предмета указываются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28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15  мая  2024г.</a:t>
            </a:r>
            <a:endParaRPr lang="ru-RU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2800" u="sng" dirty="0" smtClean="0">
                <a:solidFill>
                  <a:srgbClr val="FF0000"/>
                </a:solidFill>
                <a:latin typeface="Verdana"/>
              </a:rPr>
              <a:t>не нужно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иметь при себе на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ытыш\Desktop\2189093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25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1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73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: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2800" dirty="0">
              <a:solidFill>
                <a:prstClr val="black"/>
              </a:solidFill>
              <a:latin typeface="Verdana"/>
            </a:endParaRP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аудитории); </a:t>
            </a:r>
            <a:endParaRPr lang="ru-RU" sz="2000" dirty="0" smtClean="0">
              <a:solidFill>
                <a:prstClr val="black"/>
              </a:solidFill>
              <a:latin typeface="Verdana"/>
            </a:endParaRP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342900" lvl="0" indent="-3429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Arial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досрочную сдачу экзаменационных материалов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lv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Verdana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489654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>
                <a:solidFill>
                  <a:srgbClr val="FF0000"/>
                </a:solidFill>
                <a:latin typeface="Verdana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Verdana"/>
              </a:rPr>
              <a:t>этот же день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ОУ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выпускнику сдачи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экзамена в дополнительные сроки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556792"/>
            <a:ext cx="2592287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altLang="ru-RU" sz="2400" b="1" kern="0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  <a:r>
              <a:rPr lang="ru-RU" alt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3600"/>
            <a:ext cx="7920879" cy="377762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altLang="ru-RU" sz="21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</a:t>
            </a:r>
            <a:r>
              <a:rPr lang="ru-RU" altLang="ru-RU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altLang="ru-RU" sz="21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ЕГЭ</a:t>
            </a:r>
            <a:r>
              <a:rPr lang="ru-RU" altLang="ru-RU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осуществляться экспертами предметных комиссий  централизованно</a:t>
            </a:r>
            <a:endParaRPr lang="ru-RU" altLang="ru-RU" sz="21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Оценивание экзаменационных материалов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• В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форме ЕГЭ – первичные баллы переводят в 100-бальную систему оценивания </a:t>
            </a:r>
          </a:p>
          <a:p>
            <a:pPr marL="0" indent="0"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• В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форме ГВЭ - пятибалльная система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оценки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Результаты ГИА признаются удовлетворительными в случае если: 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• обучающийся по обязательным учебным предметам при сдаче ЕГЭ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• при сдаче ГВЭ и ЕГЭ по математике базового уровня получил отметки не ниже удовлетворительной (три балла).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1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-99392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79912" y="836712"/>
            <a:ext cx="518457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баллов </a:t>
            </a:r>
          </a:p>
          <a:p>
            <a:pPr lvl="0" algn="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по предметам   ЕГЭ </a:t>
            </a:r>
            <a:endParaRPr lang="ru-RU" sz="20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7018"/>
            <a:ext cx="5112568" cy="57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Минимальное количество баллов для поступления </a:t>
            </a:r>
            <a:r>
              <a:rPr lang="ru-RU" b="1" spc="-5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spc="-3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5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вузы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1772816"/>
            <a:ext cx="3744417" cy="4680520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endParaRPr lang="ru-RU" dirty="0"/>
          </a:p>
          <a:p>
            <a:pPr marL="0" indent="0" fontAlgn="t">
              <a:lnSpc>
                <a:spcPct val="110000"/>
              </a:lnSpc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Баллы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Математика профильного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Информатика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Биология  39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Иностранные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языки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1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916832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4425" marR="110617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i="1" spc="-10" dirty="0">
                <a:solidFill>
                  <a:srgbClr val="FF0000"/>
                </a:solidFill>
                <a:cs typeface="Calibri" panose="020F0502020204030204" pitchFamily="34" charset="0"/>
              </a:rPr>
              <a:t>Вузы</a:t>
            </a:r>
            <a:r>
              <a:rPr lang="ru-RU" sz="2000" b="1" i="1" spc="-15" dirty="0">
                <a:solidFill>
                  <a:srgbClr val="FF0000"/>
                </a:solidFill>
                <a:cs typeface="Calibri" panose="020F0502020204030204" pitchFamily="34" charset="0"/>
              </a:rPr>
              <a:t> имеют</a:t>
            </a:r>
            <a:r>
              <a:rPr lang="ru-RU" sz="2000" b="1" i="1" spc="2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20" dirty="0">
                <a:solidFill>
                  <a:srgbClr val="FF0000"/>
                </a:solidFill>
                <a:cs typeface="Calibri" panose="020F0502020204030204" pitchFamily="34" charset="0"/>
              </a:rPr>
              <a:t>право</a:t>
            </a:r>
            <a:r>
              <a:rPr lang="ru-RU" sz="2000" b="1" i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10" dirty="0">
                <a:solidFill>
                  <a:srgbClr val="FF0000"/>
                </a:solidFill>
                <a:cs typeface="Calibri" panose="020F0502020204030204" pitchFamily="34" charset="0"/>
              </a:rPr>
              <a:t>устанавливать </a:t>
            </a:r>
            <a:r>
              <a:rPr lang="ru-RU" sz="2000" b="1" i="1" spc="-76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20" dirty="0">
                <a:solidFill>
                  <a:srgbClr val="FF0000"/>
                </a:solidFill>
                <a:cs typeface="Calibri" panose="020F0502020204030204" pitchFamily="34" charset="0"/>
              </a:rPr>
              <a:t>свои</a:t>
            </a:r>
            <a:r>
              <a:rPr lang="ru-RU" sz="2000" b="1" i="1" spc="-5" dirty="0">
                <a:solidFill>
                  <a:srgbClr val="FF0000"/>
                </a:solidFill>
                <a:cs typeface="Calibri" panose="020F0502020204030204" pitchFamily="34" charset="0"/>
              </a:rPr>
              <a:t> минимальные</a:t>
            </a:r>
            <a:r>
              <a:rPr lang="ru-RU" sz="2000" b="1" i="1" spc="2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cs typeface="Calibri" panose="020F0502020204030204" pitchFamily="34" charset="0"/>
              </a:rPr>
              <a:t>баллы</a:t>
            </a:r>
            <a:endParaRPr lang="ru-RU" sz="20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000" b="1" i="1" spc="-5" dirty="0">
                <a:solidFill>
                  <a:srgbClr val="FF0000"/>
                </a:solidFill>
                <a:cs typeface="Calibri" panose="020F0502020204030204" pitchFamily="34" charset="0"/>
              </a:rPr>
              <a:t>(с</a:t>
            </a:r>
            <a:r>
              <a:rPr lang="ru-RU" sz="2000" b="1" i="1" spc="-10" dirty="0">
                <a:solidFill>
                  <a:srgbClr val="FF0000"/>
                </a:solidFill>
                <a:cs typeface="Calibri" panose="020F0502020204030204" pitchFamily="34" charset="0"/>
              </a:rPr>
              <a:t> которыми</a:t>
            </a:r>
            <a:r>
              <a:rPr lang="ru-RU" sz="2000" b="1" i="1" spc="2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20" dirty="0">
                <a:solidFill>
                  <a:srgbClr val="FF0000"/>
                </a:solidFill>
                <a:cs typeface="Calibri" panose="020F0502020204030204" pitchFamily="34" charset="0"/>
              </a:rPr>
              <a:t>будут</a:t>
            </a:r>
            <a:r>
              <a:rPr lang="ru-RU" sz="2000" b="1" i="1" spc="-10" dirty="0">
                <a:solidFill>
                  <a:srgbClr val="FF0000"/>
                </a:solidFill>
                <a:cs typeface="Calibri" panose="020F0502020204030204" pitchFamily="34" charset="0"/>
              </a:rPr>
              <a:t> принимать</a:t>
            </a:r>
            <a:r>
              <a:rPr lang="ru-RU" sz="2000" b="1" i="1" spc="3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15" dirty="0">
                <a:solidFill>
                  <a:srgbClr val="FF0000"/>
                </a:solidFill>
                <a:cs typeface="Calibri" panose="020F0502020204030204" pitchFamily="34" charset="0"/>
              </a:rPr>
              <a:t>абитуриентов) </a:t>
            </a:r>
            <a:r>
              <a:rPr lang="ru-RU" sz="2000" b="1" i="1" spc="-765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000" b="1" i="1" u="sng" spc="-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выше</a:t>
            </a:r>
            <a:r>
              <a:rPr lang="ru-RU" sz="2000" b="1" i="1" u="sng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000" b="1" i="1" u="sng" spc="-3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этого</a:t>
            </a:r>
            <a:r>
              <a:rPr lang="ru-RU" sz="2000" b="1" i="1" u="sng" spc="1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000" b="1" i="1" u="sng" spc="-1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уровня!</a:t>
            </a:r>
            <a:endParaRPr lang="ru-RU" sz="2000" b="1" i="1" u="sng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309410"/>
            <a:ext cx="892899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утвержден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13 августа 2021 № 753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приказ Министерства науки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Российской Федерации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21 августа 2020г. № 1076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высшего образования –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приема студентов в вузы.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 вступил в силу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2022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действует до 1 сентября 2027 года.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 в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40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40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</a:rPr>
              <a:t>24  </a:t>
            </a:r>
            <a:r>
              <a:rPr lang="ru-RU" sz="40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40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</a:rPr>
              <a:t> 27  </a:t>
            </a:r>
            <a:r>
              <a:rPr lang="ru-RU" sz="40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40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4000" u="sng" dirty="0" smtClean="0">
                <a:solidFill>
                  <a:srgbClr val="C00000"/>
                </a:solidFill>
                <a:latin typeface="Times New Roman" pitchFamily="18" charset="0"/>
              </a:rPr>
              <a:t>(профильный уровень)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                  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40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ru-RU" sz="4000" u="sng" dirty="0" smtClean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40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620688"/>
            <a:ext cx="7342076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844824"/>
            <a:ext cx="22734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986736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-35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Итоговая</a:t>
            </a:r>
            <a:r>
              <a:rPr lang="ru-RU" spc="-25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pc="-2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отметка</a:t>
            </a:r>
            <a:r>
              <a:rPr lang="ru-RU" spc="-1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(в</a:t>
            </a:r>
            <a:r>
              <a:rPr lang="ru-RU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5" dirty="0" smtClean="0">
                <a:latin typeface="Calibri" panose="020F0502020204030204" pitchFamily="34" charset="0"/>
                <a:cs typeface="Calibri" panose="020F0502020204030204" pitchFamily="34" charset="0"/>
              </a:rPr>
              <a:t>аттестат)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ЭКЗАМЕНОВ НЕ ВЛИЯЮТ НА ОТМЕТКУ В АТТЕСТАТ!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412776"/>
            <a:ext cx="7706816" cy="2304256"/>
          </a:xfrm>
        </p:spPr>
        <p:txBody>
          <a:bodyPr>
            <a:normAutofit fontScale="25000" lnSpcReduction="20000"/>
          </a:bodyPr>
          <a:lstStyle/>
          <a:p>
            <a:pPr marL="12700" marR="5080" indent="0" algn="just">
              <a:lnSpc>
                <a:spcPts val="2310"/>
              </a:lnSpc>
              <a:spcBef>
                <a:spcPts val="655"/>
              </a:spcBef>
              <a:buNone/>
            </a:pPr>
            <a:endParaRPr lang="ru-RU" sz="8000" spc="-2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0" algn="just">
              <a:lnSpc>
                <a:spcPts val="2310"/>
              </a:lnSpc>
              <a:spcBef>
                <a:spcPts val="655"/>
              </a:spcBef>
              <a:buNone/>
            </a:pPr>
            <a:r>
              <a:rPr lang="ru-RU" sz="8000" spc="-2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Итоговая</a:t>
            </a:r>
            <a:r>
              <a:rPr lang="ru-RU" sz="8000" spc="-1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отметка</a:t>
            </a:r>
            <a:r>
              <a:rPr lang="ru-RU" sz="8000" spc="-1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8000" spc="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арифметическое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-2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полугодовых</a:t>
            </a:r>
            <a:r>
              <a:rPr lang="ru-RU" sz="8000" b="1" spc="-2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b="1" spc="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-3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годовых </a:t>
            </a:r>
            <a:r>
              <a:rPr lang="ru-RU" sz="8000" b="1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отметок </a:t>
            </a:r>
            <a:r>
              <a:rPr lang="ru-RU" sz="8000" b="1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8000" b="1" spc="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8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b="1" spc="-7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8000" b="1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классы </a:t>
            </a:r>
            <a:r>
              <a:rPr lang="ru-RU" sz="8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(правило </a:t>
            </a:r>
            <a:r>
              <a:rPr lang="ru-RU" sz="8000" b="1" spc="-2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математического </a:t>
            </a:r>
            <a:r>
              <a:rPr lang="ru-RU" sz="8000" b="1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-2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округления</a:t>
            </a:r>
            <a:r>
              <a:rPr lang="ru-RU" sz="8000" b="1" spc="-2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8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0" algn="just">
              <a:lnSpc>
                <a:spcPct val="80000"/>
              </a:lnSpc>
              <a:buNone/>
            </a:pPr>
            <a:r>
              <a:rPr lang="ru-RU" sz="8000" spc="-16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общем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8000" spc="-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</a:t>
            </a:r>
          </a:p>
          <a:p>
            <a:pPr marL="12700" marR="5080" indent="0" algn="just">
              <a:lnSpc>
                <a:spcPct val="80000"/>
              </a:lnSpc>
              <a:buNone/>
            </a:pPr>
            <a:r>
              <a:rPr lang="ru-RU" sz="8000" spc="-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выдаются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лицам,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завершившим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8000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1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образовательным</a:t>
            </a:r>
          </a:p>
          <a:p>
            <a:pPr marL="12700" marR="5080" indent="0" algn="just">
              <a:lnSpc>
                <a:spcPct val="80000"/>
              </a:lnSpc>
              <a:buNone/>
            </a:pPr>
            <a:r>
              <a:rPr lang="ru-RU" sz="8000" spc="-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программам</a:t>
            </a: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8000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общего</a:t>
            </a:r>
            <a:r>
              <a:rPr lang="ru-RU" sz="8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образования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8000" spc="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sz="8000" b="1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-1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прошедшим</a:t>
            </a:r>
          </a:p>
          <a:p>
            <a:pPr marL="12700" marR="5080" indent="0" algn="just">
              <a:lnSpc>
                <a:spcPct val="80000"/>
              </a:lnSpc>
              <a:buNone/>
            </a:pPr>
            <a:r>
              <a:rPr lang="ru-RU" sz="8000" b="1" spc="1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8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34923"/>
              </p:ext>
            </p:extLst>
          </p:nvPr>
        </p:nvGraphicFramePr>
        <p:xfrm>
          <a:off x="1529966" y="3933056"/>
          <a:ext cx="6084068" cy="233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33"/>
                <a:gridCol w="971406"/>
                <a:gridCol w="702269"/>
                <a:gridCol w="1036036"/>
                <a:gridCol w="971406"/>
                <a:gridCol w="772805"/>
                <a:gridCol w="607613"/>
              </a:tblGrid>
              <a:tr h="7403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класс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класс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Итоговая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5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5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605464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kumimoji="0" lang="ru-RU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ЕГЭ. </a:t>
            </a:r>
            <a:endParaRPr kumimoji="0" lang="ru-RU" sz="2400" b="1" i="1" u="sng" strike="noStrike" kern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589199" cy="716658"/>
          </a:xfrm>
        </p:spPr>
        <p:txBody>
          <a:bodyPr/>
          <a:lstStyle/>
          <a:p>
            <a:r>
              <a:rPr lang="ru-RU" b="1" dirty="0" smtClean="0"/>
              <a:t>АТТЕСТАТ С ОТЛИЧИЕМ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3600"/>
            <a:ext cx="8208911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Для получения </a:t>
            </a:r>
            <a:r>
              <a:rPr lang="ru-RU" b="1" dirty="0">
                <a:solidFill>
                  <a:srgbClr val="FF0000"/>
                </a:solidFill>
              </a:rPr>
              <a:t>аттестата с отличием </a:t>
            </a:r>
            <a:r>
              <a:rPr lang="ru-RU" b="1" dirty="0" smtClean="0">
                <a:solidFill>
                  <a:srgbClr val="FF0000"/>
                </a:solidFill>
              </a:rPr>
              <a:t> и медали 1 степени «За особые успехи в учении» </a:t>
            </a:r>
            <a:r>
              <a:rPr lang="ru-RU" dirty="0" smtClean="0"/>
              <a:t>выпускнику </a:t>
            </a:r>
            <a:r>
              <a:rPr lang="ru-RU" dirty="0"/>
              <a:t>необходимо:</a:t>
            </a:r>
          </a:p>
          <a:p>
            <a:r>
              <a:rPr lang="ru-RU" dirty="0"/>
              <a:t>завершить обучение по образовательным предметам среднего общего образования;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иметь </a:t>
            </a:r>
            <a:r>
              <a:rPr lang="ru-RU" b="1" dirty="0" smtClean="0">
                <a:solidFill>
                  <a:srgbClr val="FF0000"/>
                </a:solidFill>
              </a:rPr>
              <a:t>итоговые </a:t>
            </a:r>
            <a:r>
              <a:rPr lang="ru-RU" b="1" dirty="0">
                <a:solidFill>
                  <a:srgbClr val="FF0000"/>
                </a:solidFill>
              </a:rPr>
              <a:t>отметки «отлично»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 предметам учебного плана;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успешно пройти государственную аттестацию (набрать не ниже минимального количества баллов по предметам по предметам по выбору);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набрать не менее 7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баллов по русскому языку и 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одному из предметов по выбору.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 сдаче экзамена по базовой математике претендентам на аттестат с отличием необходимо получить не менее 5 баллов.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789366" cy="14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4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АТТЕСТАТ С ОТЛИЧИЕМ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772816"/>
            <a:ext cx="7994848" cy="4138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получения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аттестата с отличием  и медали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степени «За особые успехи в учении» </a:t>
            </a:r>
            <a:r>
              <a:rPr lang="ru-RU" dirty="0"/>
              <a:t>выпускнику необходимо:</a:t>
            </a:r>
          </a:p>
          <a:p>
            <a:r>
              <a:rPr lang="ru-RU" dirty="0"/>
              <a:t>завершить обучение по образовательным предметам среднего общего образования;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иметь </a:t>
            </a:r>
            <a:r>
              <a:rPr lang="ru-RU" b="1" dirty="0">
                <a:solidFill>
                  <a:srgbClr val="FF0000"/>
                </a:solidFill>
              </a:rPr>
              <a:t>итоговые отметки «отлично» </a:t>
            </a:r>
            <a:r>
              <a:rPr lang="ru-RU" b="1" dirty="0" smtClean="0">
                <a:solidFill>
                  <a:srgbClr val="FF0000"/>
                </a:solidFill>
              </a:rPr>
              <a:t>и не более двух отметок «хорошо»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предметам учебного плана;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успешно пройти государственную аттестацию (набрать не ниже минимального количества баллов по предметам по предметам по выбору);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набрать не менее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60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баллов по русскому языку и по одному из предметов по выбору. При сдаче экзамена по базовой математике претендентам на аттестат с отличием необходимо получить не менее 5 баллов.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789366" cy="14725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53426"/>
            <a:ext cx="2060017" cy="10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70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7344815" cy="12808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Как можно получить дополнительные баллы к </a:t>
            </a:r>
            <a:r>
              <a:rPr lang="ru-RU" sz="2800" b="1" dirty="0" smtClean="0">
                <a:solidFill>
                  <a:srgbClr val="0070C0"/>
                </a:solidFill>
              </a:rPr>
              <a:t>результатам ЕГЭ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2133600"/>
            <a:ext cx="7562800" cy="3777622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55" dirty="0">
                <a:latin typeface="Georgia"/>
                <a:cs typeface="Georgia"/>
              </a:rPr>
              <a:t>Итоговое сочинение </a:t>
            </a:r>
            <a:r>
              <a:rPr lang="ru-RU" sz="2000" b="1" spc="155" dirty="0">
                <a:solidFill>
                  <a:srgbClr val="5F0000"/>
                </a:solidFill>
                <a:cs typeface="Arial"/>
              </a:rPr>
              <a:t>( </a:t>
            </a:r>
            <a:r>
              <a:rPr lang="ru-RU" sz="2000" b="1" spc="-105" dirty="0">
                <a:solidFill>
                  <a:srgbClr val="C00000"/>
                </a:solidFill>
                <a:latin typeface="Georgia"/>
                <a:cs typeface="Georgia"/>
              </a:rPr>
              <a:t>от </a:t>
            </a:r>
            <a:r>
              <a:rPr lang="ru-RU" sz="2000" b="1" spc="215" dirty="0">
                <a:solidFill>
                  <a:srgbClr val="C00000"/>
                </a:solidFill>
                <a:latin typeface="Georgia"/>
                <a:cs typeface="Georgia"/>
              </a:rPr>
              <a:t>1 </a:t>
            </a:r>
            <a:r>
              <a:rPr lang="ru-RU" sz="2000" b="1" spc="-90" dirty="0">
                <a:solidFill>
                  <a:srgbClr val="C00000"/>
                </a:solidFill>
                <a:latin typeface="Georgia"/>
                <a:cs typeface="Georgia"/>
              </a:rPr>
              <a:t>до </a:t>
            </a:r>
            <a:r>
              <a:rPr lang="ru-RU" sz="2000" b="1" spc="-10" dirty="0">
                <a:solidFill>
                  <a:srgbClr val="C00000"/>
                </a:solidFill>
                <a:latin typeface="Georgia"/>
                <a:cs typeface="Georgia"/>
              </a:rPr>
              <a:t>10</a:t>
            </a:r>
            <a:r>
              <a:rPr lang="ru-RU" sz="2000" b="1" spc="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000" b="1" spc="-80" dirty="0">
                <a:solidFill>
                  <a:srgbClr val="C00000"/>
                </a:solidFill>
                <a:latin typeface="Georgia"/>
                <a:cs typeface="Georgia"/>
              </a:rPr>
              <a:t>баллов</a:t>
            </a:r>
            <a:r>
              <a:rPr lang="ru-RU" sz="2000" b="1" spc="-80" dirty="0">
                <a:solidFill>
                  <a:srgbClr val="5F0000"/>
                </a:solidFill>
                <a:cs typeface="Arial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105" dirty="0">
                <a:latin typeface="Georgia"/>
                <a:cs typeface="Georgia"/>
              </a:rPr>
              <a:t>Аттестат </a:t>
            </a:r>
            <a:r>
              <a:rPr lang="ru-RU" sz="2000" b="1" spc="-135" dirty="0">
                <a:latin typeface="Georgia"/>
                <a:cs typeface="Georgia"/>
              </a:rPr>
              <a:t>с </a:t>
            </a:r>
            <a:r>
              <a:rPr lang="ru-RU" sz="2000" b="1" spc="-155" dirty="0">
                <a:latin typeface="Georgia"/>
                <a:cs typeface="Georgia"/>
              </a:rPr>
              <a:t>отличием </a:t>
            </a:r>
            <a:r>
              <a:rPr lang="ru-RU" sz="20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000" b="1" spc="-10" dirty="0">
                <a:solidFill>
                  <a:srgbClr val="C00000"/>
                </a:solidFill>
                <a:latin typeface="Georgia"/>
                <a:cs typeface="Georgia"/>
              </a:rPr>
              <a:t>до </a:t>
            </a:r>
            <a:r>
              <a:rPr lang="ru-RU" sz="2000" b="1" spc="-5" dirty="0">
                <a:solidFill>
                  <a:srgbClr val="C00000"/>
                </a:solidFill>
                <a:latin typeface="Georgia"/>
                <a:cs typeface="Georgia"/>
              </a:rPr>
              <a:t>10</a:t>
            </a:r>
            <a:r>
              <a:rPr lang="ru-RU" sz="2000" b="1" spc="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000" b="1" spc="-80" dirty="0">
                <a:solidFill>
                  <a:srgbClr val="C00000"/>
                </a:solidFill>
                <a:latin typeface="Georgia"/>
                <a:cs typeface="Georgia"/>
              </a:rPr>
              <a:t>баллов</a:t>
            </a:r>
            <a:r>
              <a:rPr lang="ru-RU" sz="2000" b="1" spc="-80" dirty="0">
                <a:solidFill>
                  <a:srgbClr val="5F0000"/>
                </a:solidFill>
                <a:cs typeface="Arial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135" dirty="0">
                <a:latin typeface="Georgia"/>
                <a:cs typeface="Georgia"/>
              </a:rPr>
              <a:t>Волонтерская </a:t>
            </a:r>
            <a:r>
              <a:rPr lang="ru-RU" sz="2000" b="1" spc="-110" dirty="0">
                <a:latin typeface="Georgia"/>
                <a:cs typeface="Georgia"/>
              </a:rPr>
              <a:t>деятельность </a:t>
            </a:r>
            <a:r>
              <a:rPr lang="ru-RU" sz="2000" b="1" spc="4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000" b="1" spc="40" dirty="0">
                <a:solidFill>
                  <a:srgbClr val="C00000"/>
                </a:solidFill>
                <a:cs typeface="Arial"/>
              </a:rPr>
              <a:t>1-</a:t>
            </a:r>
            <a:r>
              <a:rPr lang="ru-RU" sz="2000" b="1" spc="40" dirty="0">
                <a:solidFill>
                  <a:srgbClr val="C00000"/>
                </a:solidFill>
                <a:latin typeface="Georgia"/>
                <a:cs typeface="Georgia"/>
              </a:rPr>
              <a:t>2</a:t>
            </a:r>
            <a:r>
              <a:rPr lang="ru-RU" sz="2000" b="1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000" b="1" spc="-70" dirty="0">
                <a:solidFill>
                  <a:srgbClr val="C00000"/>
                </a:solidFill>
                <a:latin typeface="Georgia"/>
                <a:cs typeface="Georgia"/>
              </a:rPr>
              <a:t>балла</a:t>
            </a:r>
            <a:r>
              <a:rPr lang="ru-RU" sz="2000" b="1" spc="-70" dirty="0">
                <a:solidFill>
                  <a:srgbClr val="5F0000"/>
                </a:solidFill>
                <a:cs typeface="Arial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lang="ru-RU" sz="2000" b="1" spc="-145" dirty="0">
                <a:latin typeface="Georgia"/>
                <a:cs typeface="Georgia"/>
              </a:rPr>
              <a:t>Участие </a:t>
            </a:r>
            <a:r>
              <a:rPr lang="ru-RU" sz="2000" b="1" spc="-145" dirty="0" smtClean="0">
                <a:latin typeface="Georgia"/>
                <a:cs typeface="Georgia"/>
              </a:rPr>
              <a:t> </a:t>
            </a:r>
            <a:r>
              <a:rPr lang="ru-RU" sz="2000" b="1" spc="-185" dirty="0" smtClean="0">
                <a:latin typeface="Georgia"/>
                <a:cs typeface="Georgia"/>
              </a:rPr>
              <a:t>и  </a:t>
            </a:r>
            <a:r>
              <a:rPr lang="ru-RU" sz="2000" b="1" spc="-145" dirty="0">
                <a:latin typeface="Georgia"/>
                <a:cs typeface="Georgia"/>
              </a:rPr>
              <a:t>победы </a:t>
            </a:r>
            <a:r>
              <a:rPr lang="ru-RU" sz="2000" b="1" spc="-135" dirty="0">
                <a:latin typeface="Georgia"/>
                <a:cs typeface="Georgia"/>
              </a:rPr>
              <a:t>в </a:t>
            </a:r>
            <a:r>
              <a:rPr lang="ru-RU" sz="2000" b="1" spc="-140" dirty="0">
                <a:latin typeface="Georgia"/>
                <a:cs typeface="Georgia"/>
              </a:rPr>
              <a:t>предметных </a:t>
            </a:r>
            <a:r>
              <a:rPr lang="ru-RU" sz="2000" b="1" spc="-150" dirty="0">
                <a:latin typeface="Georgia"/>
                <a:cs typeface="Georgia"/>
              </a:rPr>
              <a:t>олимпиадах </a:t>
            </a:r>
            <a:r>
              <a:rPr lang="ru-RU" sz="2000" b="1" spc="-185" dirty="0">
                <a:latin typeface="Georgia"/>
                <a:cs typeface="Georgia"/>
              </a:rPr>
              <a:t>и </a:t>
            </a:r>
            <a:r>
              <a:rPr lang="ru-RU" sz="2000" b="1" spc="-130" dirty="0">
                <a:latin typeface="Georgia"/>
                <a:cs typeface="Georgia"/>
              </a:rPr>
              <a:t>творческих  </a:t>
            </a:r>
            <a:r>
              <a:rPr lang="ru-RU" sz="2000" b="1" spc="-135" dirty="0">
                <a:latin typeface="Georgia"/>
                <a:cs typeface="Georgia"/>
              </a:rPr>
              <a:t>конкурсах </a:t>
            </a:r>
            <a:r>
              <a:rPr lang="ru-RU" sz="20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000" b="1" spc="-10" dirty="0">
                <a:solidFill>
                  <a:srgbClr val="C00000"/>
                </a:solidFill>
                <a:latin typeface="Georgia"/>
                <a:cs typeface="Georgia"/>
              </a:rPr>
              <a:t>до 10 </a:t>
            </a:r>
            <a:r>
              <a:rPr lang="ru-RU" sz="2000" b="1" spc="-120" dirty="0">
                <a:solidFill>
                  <a:srgbClr val="C00000"/>
                </a:solidFill>
                <a:latin typeface="Georgia"/>
                <a:cs typeface="Georgia"/>
              </a:rPr>
              <a:t>баллов </a:t>
            </a:r>
            <a:r>
              <a:rPr lang="ru-RU" sz="2000" b="1" spc="-160" dirty="0">
                <a:solidFill>
                  <a:srgbClr val="5F0000"/>
                </a:solidFill>
                <a:latin typeface="Georgia"/>
                <a:cs typeface="Georgia"/>
              </a:rPr>
              <a:t>или </a:t>
            </a:r>
            <a:r>
              <a:rPr lang="ru-RU" sz="2000" b="1" spc="-130" dirty="0">
                <a:solidFill>
                  <a:srgbClr val="5F0000"/>
                </a:solidFill>
                <a:latin typeface="Georgia"/>
                <a:cs typeface="Georgia"/>
              </a:rPr>
              <a:t>льготные </a:t>
            </a:r>
            <a:r>
              <a:rPr lang="ru-RU" sz="2000" b="1" spc="-135" dirty="0">
                <a:solidFill>
                  <a:srgbClr val="5F0000"/>
                </a:solidFill>
                <a:latin typeface="Georgia"/>
                <a:cs typeface="Georgia"/>
              </a:rPr>
              <a:t>условия</a:t>
            </a:r>
            <a:r>
              <a:rPr lang="ru-RU" sz="2000" b="1" spc="45" dirty="0">
                <a:solidFill>
                  <a:srgbClr val="5F0000"/>
                </a:solidFill>
                <a:latin typeface="Georgia"/>
                <a:cs typeface="Georgia"/>
              </a:rPr>
              <a:t> </a:t>
            </a:r>
            <a:r>
              <a:rPr lang="ru-RU" sz="2000" b="1" spc="-140" dirty="0">
                <a:solidFill>
                  <a:srgbClr val="5F0000"/>
                </a:solidFill>
                <a:latin typeface="Georgia"/>
                <a:cs typeface="Georgia"/>
              </a:rPr>
              <a:t>поступления)</a:t>
            </a:r>
            <a:endParaRPr lang="ru-RU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175" dirty="0">
                <a:latin typeface="Georgia"/>
                <a:cs typeface="Georgia"/>
              </a:rPr>
              <a:t>Спортивные </a:t>
            </a:r>
            <a:r>
              <a:rPr lang="ru-RU" sz="2000" b="1" spc="-120" dirty="0">
                <a:latin typeface="Georgia"/>
                <a:cs typeface="Georgia"/>
              </a:rPr>
              <a:t>заслуги </a:t>
            </a:r>
            <a:r>
              <a:rPr lang="ru-RU" sz="2000" b="1" spc="-10" dirty="0">
                <a:solidFill>
                  <a:srgbClr val="5F0000"/>
                </a:solidFill>
                <a:cs typeface="Arial"/>
              </a:rPr>
              <a:t>(</a:t>
            </a:r>
            <a:r>
              <a:rPr lang="ru-RU" sz="2000" b="1" spc="-10" dirty="0">
                <a:solidFill>
                  <a:srgbClr val="C00000"/>
                </a:solidFill>
                <a:latin typeface="Georgia"/>
                <a:cs typeface="Georgia"/>
              </a:rPr>
              <a:t>до 10 </a:t>
            </a:r>
            <a:r>
              <a:rPr lang="ru-RU" sz="2000" b="1" spc="-125" dirty="0">
                <a:solidFill>
                  <a:srgbClr val="C00000"/>
                </a:solidFill>
                <a:latin typeface="Georgia"/>
                <a:cs typeface="Georgia"/>
              </a:rPr>
              <a:t>баллов </a:t>
            </a:r>
            <a:r>
              <a:rPr lang="ru-RU" sz="2000" b="1" spc="-160" dirty="0">
                <a:latin typeface="Georgia"/>
                <a:cs typeface="Georgia"/>
              </a:rPr>
              <a:t>или </a:t>
            </a:r>
            <a:r>
              <a:rPr lang="ru-RU" sz="2000" b="1" spc="-114" dirty="0">
                <a:latin typeface="Georgia"/>
                <a:cs typeface="Georgia"/>
              </a:rPr>
              <a:t>льготное</a:t>
            </a:r>
            <a:r>
              <a:rPr lang="ru-RU" sz="2000" b="1" spc="-200" dirty="0">
                <a:latin typeface="Georgia"/>
                <a:cs typeface="Georgia"/>
              </a:rPr>
              <a:t> </a:t>
            </a:r>
            <a:r>
              <a:rPr lang="ru-RU" sz="2000" b="1" spc="-140" dirty="0" smtClean="0">
                <a:latin typeface="Georgia"/>
                <a:cs typeface="Georgia"/>
              </a:rPr>
              <a:t>поступление</a:t>
            </a:r>
            <a:r>
              <a:rPr lang="ru-RU" sz="2000" dirty="0" smtClean="0">
                <a:latin typeface="Georgia"/>
                <a:cs typeface="Georgia"/>
              </a:rPr>
              <a:t>  </a:t>
            </a:r>
            <a:r>
              <a:rPr lang="ru-RU" sz="2000" b="1" spc="-130" dirty="0" smtClean="0">
                <a:latin typeface="Georgia"/>
                <a:cs typeface="Georgia"/>
              </a:rPr>
              <a:t>в </a:t>
            </a:r>
            <a:r>
              <a:rPr lang="ru-RU" sz="2000" b="1" spc="-170" dirty="0">
                <a:latin typeface="Georgia"/>
                <a:cs typeface="Georgia"/>
              </a:rPr>
              <a:t>профильные </a:t>
            </a:r>
            <a:r>
              <a:rPr lang="ru-RU" sz="2000" b="1" spc="-130" dirty="0">
                <a:latin typeface="Georgia"/>
                <a:cs typeface="Georgia"/>
              </a:rPr>
              <a:t>вузы) </a:t>
            </a:r>
            <a:r>
              <a:rPr lang="ru-RU" sz="2000" b="1" spc="-160" dirty="0">
                <a:latin typeface="Georgia"/>
                <a:cs typeface="Georgia"/>
              </a:rPr>
              <a:t>Золотой </a:t>
            </a:r>
            <a:r>
              <a:rPr lang="ru-RU" sz="2000" b="1" spc="-155" dirty="0">
                <a:latin typeface="Georgia"/>
                <a:cs typeface="Georgia"/>
              </a:rPr>
              <a:t>значок</a:t>
            </a:r>
            <a:r>
              <a:rPr lang="ru-RU" sz="2000" b="1" spc="-150" dirty="0">
                <a:latin typeface="Georgia"/>
                <a:cs typeface="Georgia"/>
              </a:rPr>
              <a:t> </a:t>
            </a:r>
            <a:r>
              <a:rPr lang="ru-RU" sz="20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lang="ru-RU" sz="2000" dirty="0">
              <a:latin typeface="Georgia"/>
              <a:cs typeface="Georgia"/>
            </a:endParaRPr>
          </a:p>
          <a:p>
            <a:endParaRPr lang="ru-RU" dirty="0"/>
          </a:p>
        </p:txBody>
      </p:sp>
      <p:pic>
        <p:nvPicPr>
          <p:cNvPr id="4" name="Picture 7" descr="shutterstock_54346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1419" y="1124744"/>
            <a:ext cx="197507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019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ытыш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6489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93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27479" y="404664"/>
            <a:ext cx="6616929" cy="424847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ЕГЭ-2024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9306" y="85479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35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409" y="-4860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995117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2748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6948264" y="2132856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619815"/>
            <a:ext cx="7920880" cy="3113441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ГИА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36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результатов ГИА</a:t>
            </a:r>
            <a:endParaRPr lang="ru-RU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88384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1124744"/>
            <a:ext cx="5481291" cy="4214813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ЕГЭ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856651"/>
            <a:ext cx="3312368" cy="3273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idx="1"/>
          </p:nvPr>
        </p:nvSpPr>
        <p:spPr>
          <a:xfrm>
            <a:off x="1331640" y="548680"/>
            <a:ext cx="7221488" cy="2304256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Сроки проведения ЕГЭ </a:t>
            </a:r>
          </a:p>
        </p:txBody>
      </p:sp>
      <p:pic>
        <p:nvPicPr>
          <p:cNvPr id="5" name="Picture 7" descr="shutterstock_1505391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813232"/>
            <a:ext cx="2543771" cy="356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27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rebuchet MS"/>
                <a:cs typeface="Trebuchet MS"/>
              </a:rPr>
              <a:t>Сроки</a:t>
            </a:r>
            <a:r>
              <a:rPr lang="ru-RU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Trebuchet MS"/>
                <a:cs typeface="Trebuchet MS"/>
              </a:rPr>
              <a:t>проведения</a:t>
            </a:r>
            <a:r>
              <a:rPr lang="ru-RU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C00000"/>
                </a:solidFill>
                <a:latin typeface="Trebuchet MS"/>
                <a:cs typeface="Trebuchet MS"/>
              </a:rPr>
              <a:t>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1944216"/>
          </a:xfrm>
        </p:spPr>
        <p:txBody>
          <a:bodyPr>
            <a:normAutofit fontScale="25000" lnSpcReduction="20000"/>
          </a:bodyPr>
          <a:lstStyle/>
          <a:p>
            <a:pPr marL="12065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000" b="1" i="1" spc="-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Министерство</a:t>
            </a:r>
            <a:r>
              <a:rPr lang="ru-RU" sz="2000" b="1" i="1" spc="-7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b="1" i="1" spc="-8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науки  </a:t>
            </a:r>
            <a:r>
              <a:rPr lang="ru-RU" sz="2000" b="1" i="1" spc="-10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Российской  </a:t>
            </a:r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20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000" b="1" i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heavy" spc="-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000" b="1" i="1" spc="-3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единое</a:t>
            </a:r>
            <a:r>
              <a:rPr lang="ru-RU" sz="200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sz="2000" b="1" i="1" spc="-8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2000" b="1" i="1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b="1" dirty="0">
                <a:solidFill>
                  <a:srgbClr val="333399"/>
                </a:solidFill>
                <a:latin typeface="Calibri" panose="020F0502020204030204" pitchFamily="34" charset="0"/>
              </a:rPr>
              <a:t>Досрочный (апрель)</a:t>
            </a:r>
          </a:p>
          <a:p>
            <a:pPr lvl="0"/>
            <a:r>
              <a:rPr lang="ru-RU" sz="7200" b="1" dirty="0">
                <a:solidFill>
                  <a:srgbClr val="333399"/>
                </a:solidFill>
                <a:latin typeface="Calibri" panose="020F0502020204030204" pitchFamily="34" charset="0"/>
              </a:rPr>
              <a:t>Основной (май-июнь)</a:t>
            </a:r>
          </a:p>
          <a:p>
            <a:pPr lvl="0"/>
            <a:r>
              <a:rPr lang="ru-RU" sz="7200" b="1" dirty="0">
                <a:solidFill>
                  <a:srgbClr val="333399"/>
                </a:solidFill>
                <a:latin typeface="Calibri" panose="020F0502020204030204" pitchFamily="34" charset="0"/>
              </a:rPr>
              <a:t>Дополнительный (сентябрь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ru-RU" sz="6400" b="1" dirty="0"/>
              <a:t>23 мая (четверг) - география, литература, химия;</a:t>
            </a:r>
            <a:endParaRPr lang="ru-RU" sz="6400" dirty="0"/>
          </a:p>
          <a:p>
            <a:r>
              <a:rPr lang="ru-RU" sz="6400" b="1" dirty="0"/>
              <a:t>28 мая (вторник) - русский язык;</a:t>
            </a:r>
            <a:endParaRPr lang="ru-RU" sz="6400" dirty="0"/>
          </a:p>
          <a:p>
            <a:r>
              <a:rPr lang="ru-RU" sz="6400" b="1" dirty="0"/>
              <a:t>31 мая (пятница) - ЕГЭ по математике базового уровня, ЕГЭ по математике профильного уровня;</a:t>
            </a:r>
            <a:endParaRPr lang="ru-RU" sz="6400" dirty="0"/>
          </a:p>
          <a:p>
            <a:r>
              <a:rPr lang="ru-RU" sz="6400" b="1" dirty="0"/>
              <a:t>4 июня (вторник) - обществознание;</a:t>
            </a:r>
            <a:endParaRPr lang="ru-RU" sz="6400" dirty="0"/>
          </a:p>
          <a:p>
            <a:r>
              <a:rPr lang="ru-RU" sz="6400" b="1" dirty="0"/>
              <a:t>7 июня (пятница) - информатика;</a:t>
            </a:r>
            <a:endParaRPr lang="ru-RU" sz="6400" dirty="0"/>
          </a:p>
          <a:p>
            <a:r>
              <a:rPr lang="ru-RU" sz="6400" b="1" dirty="0"/>
              <a:t>8 июня (суббота) - информатика;</a:t>
            </a:r>
            <a:endParaRPr lang="ru-RU" sz="6400" dirty="0"/>
          </a:p>
          <a:p>
            <a:r>
              <a:rPr lang="ru-RU" sz="6400" b="1" dirty="0"/>
              <a:t>10 июня (понедельник) - история, физика;</a:t>
            </a:r>
            <a:endParaRPr lang="ru-RU" sz="6400" dirty="0"/>
          </a:p>
          <a:p>
            <a:r>
              <a:rPr lang="ru-RU" sz="6400" b="1" dirty="0"/>
              <a:t>13 июня (четверг) - биология, иностранные языки </a:t>
            </a:r>
            <a:r>
              <a:rPr lang="ru-RU" sz="6400" b="1" dirty="0" smtClean="0"/>
              <a:t>(</a:t>
            </a:r>
            <a:r>
              <a:rPr lang="ru-RU" sz="6400" b="1" dirty="0"/>
              <a:t>письменная часть);</a:t>
            </a:r>
            <a:endParaRPr lang="ru-RU" sz="6400" dirty="0"/>
          </a:p>
          <a:p>
            <a:r>
              <a:rPr lang="ru-RU" sz="6400" b="1" dirty="0"/>
              <a:t>17 июня (понедельник) - иностранные языки </a:t>
            </a:r>
            <a:r>
              <a:rPr lang="ru-RU" sz="6400" b="1" dirty="0" smtClean="0"/>
              <a:t>(</a:t>
            </a:r>
            <a:r>
              <a:rPr lang="ru-RU" sz="6400" b="1" dirty="0"/>
              <a:t>устная часть);</a:t>
            </a:r>
            <a:endParaRPr lang="ru-RU" sz="6400" dirty="0"/>
          </a:p>
          <a:p>
            <a:r>
              <a:rPr lang="ru-RU" sz="6400" b="1" dirty="0"/>
              <a:t>18 июня (вторник) - иностранные языки </a:t>
            </a:r>
            <a:r>
              <a:rPr lang="ru-RU" sz="6400" b="1" dirty="0" smtClean="0"/>
              <a:t>(</a:t>
            </a:r>
            <a:r>
              <a:rPr lang="ru-RU" sz="6400" b="1" dirty="0"/>
              <a:t>устная часть).</a:t>
            </a:r>
            <a:endParaRPr lang="ru-RU" sz="6400" dirty="0"/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10499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08720"/>
            <a:ext cx="7772400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rgbClr val="FF0000"/>
                </a:solidFill>
              </a:rPr>
              <a:t>Репетиционные  экзамены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27986"/>
              </p:ext>
            </p:extLst>
          </p:nvPr>
        </p:nvGraphicFramePr>
        <p:xfrm>
          <a:off x="1835696" y="3710940"/>
          <a:ext cx="6408711" cy="1590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695"/>
                <a:gridCol w="2508814"/>
                <a:gridCol w="2124202"/>
              </a:tblGrid>
              <a:tr h="95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 проведения МНОКО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Предмет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12.02.2024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11-е классы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8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19.02.2024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Русский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</a:rPr>
                        <a:t> язык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11-е классы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679078"/>
              </p:ext>
            </p:extLst>
          </p:nvPr>
        </p:nvGraphicFramePr>
        <p:xfrm>
          <a:off x="489857" y="692696"/>
          <a:ext cx="833061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530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45353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Благодарим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 </a:t>
            </a:r>
            <a:r>
              <a:rPr lang="ru-RU" sz="160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местному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06.12.2022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07.02.2024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10.04.2024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 проведения итогового сочинения (изложения) в 2023-2024 учебном году</a:t>
            </a:r>
            <a:endParaRPr lang="ru-RU" sz="2400" dirty="0">
              <a:solidFill>
                <a:srgbClr val="212529"/>
              </a:solidFill>
              <a:latin typeface="Geometria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Geometria"/>
              </a:rPr>
              <a:t> </a:t>
            </a:r>
          </a:p>
          <a:p>
            <a:r>
              <a:rPr lang="ru-RU" sz="2400" b="1" dirty="0">
                <a:solidFill>
                  <a:srgbClr val="212529"/>
                </a:solidFill>
                <a:latin typeface="Geometria"/>
              </a:rPr>
              <a:t>Итоговое сочинение (изложение) в 2023-2024 учебном году </a:t>
            </a:r>
            <a:r>
              <a:rPr lang="ru-RU" sz="2400" dirty="0" smtClean="0">
                <a:solidFill>
                  <a:srgbClr val="212529"/>
                </a:solidFill>
                <a:latin typeface="Geometria"/>
              </a:rPr>
              <a:t>было проведено 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в соответствии с Порядком проведения ГИА: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первую среду декабря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6 декабря 2023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);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дополнительные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сроки: 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в первую среду февраля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7 февраля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 и вторую среду апреля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10 апреля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).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П</a:t>
            </a:r>
            <a:r>
              <a:rPr lang="ru-RU" sz="2400" dirty="0" smtClean="0">
                <a:solidFill>
                  <a:srgbClr val="212529"/>
                </a:solidFill>
                <a:latin typeface="Geometria"/>
              </a:rPr>
              <a:t>исать 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сочинение в дополнительные сроки </a:t>
            </a:r>
            <a:r>
              <a:rPr lang="ru-RU" sz="2400" dirty="0" smtClean="0">
                <a:solidFill>
                  <a:srgbClr val="212529"/>
                </a:solidFill>
                <a:latin typeface="Geometria"/>
              </a:rPr>
              <a:t>будут 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выпускники, получившие за сочинение «незачет», либо пропустившие его написание в основной срок по уважительной причине, подтвержденной </a:t>
            </a:r>
            <a:r>
              <a:rPr lang="ru-RU" sz="2400" dirty="0" smtClean="0">
                <a:solidFill>
                  <a:srgbClr val="212529"/>
                </a:solidFill>
                <a:latin typeface="Geometria"/>
              </a:rPr>
              <a:t>документально (3 выпускника).</a:t>
            </a:r>
            <a:endParaRPr lang="ru-RU" sz="2400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54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704856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ДОПУСКЕ </a:t>
            </a:r>
            <a:r>
              <a:rPr lang="ru-RU" alt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ГИА-2024</a:t>
            </a:r>
            <a:endParaRPr lang="ru-RU" altLang="ru-RU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</a:t>
            </a:r>
            <a:r>
              <a:rPr lang="ru-RU" alt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5 мая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текущего года. </a:t>
            </a:r>
            <a:endParaRPr lang="ru-RU" altLang="ru-RU" sz="24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ГИА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допускаются обучающиеся, не имеющие академической задолженности, в том числе за итоговое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сочинение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полном объеме выполнившие учебный план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удовлетворительных).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5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5013176"/>
            <a:ext cx="8641085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определен </a:t>
            </a:r>
            <a:r>
              <a:rPr lang="ru-RU" sz="1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единый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день 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профильном  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стационарными и переносными металлоискателями, средствами видеонаблюдения;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A2F16B2-1DD0-2599-EE97-573BBEC58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29" y="1916831"/>
            <a:ext cx="6013987" cy="43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1149DD9-26B5-40E9-C23E-6CF96206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6" y="609601"/>
            <a:ext cx="1877033" cy="15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352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4455</TotalTime>
  <Words>1608</Words>
  <Application>Microsoft Office PowerPoint</Application>
  <PresentationFormat>Экран (4:3)</PresentationFormat>
  <Paragraphs>267</Paragraphs>
  <Slides>42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Легкий дым</vt:lpstr>
      <vt:lpstr>Презентация PowerPoint</vt:lpstr>
      <vt:lpstr>Нормативные документы  ГИА-11</vt:lpstr>
      <vt:lpstr>Презентация PowerPoint</vt:lpstr>
      <vt:lpstr>Сроки проведения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ППЭ оборудуются стационарными и переносными металлоискателями, средствами видеонаблюдения;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экзаменационных работ участников государственной итоговой аттестации и их оценивание </vt:lpstr>
      <vt:lpstr>Презентация PowerPoint</vt:lpstr>
      <vt:lpstr> Минимальное количество баллов для поступления в вузы </vt:lpstr>
      <vt:lpstr>Презентация PowerPoint</vt:lpstr>
      <vt:lpstr>Презентация PowerPoint</vt:lpstr>
      <vt:lpstr>    Итоговая  отметка (в аттестат) РЕЗУЛЬТАТЫ ЭКЗАМЕНОВ НЕ ВЛИЯЮТ НА ОТМЕТКУ В АТТЕСТАТ!</vt:lpstr>
      <vt:lpstr>АТТЕСТАТ С ОТЛИЧИЕМ</vt:lpstr>
      <vt:lpstr>АТТЕСТАТ С ОТЛИЧИЕМ</vt:lpstr>
      <vt:lpstr>Как можно получить дополнительные баллы к результатам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участника  ЕГЭ</vt:lpstr>
      <vt:lpstr>Презентация PowerPoint</vt:lpstr>
      <vt:lpstr>Презентация PowerPoint</vt:lpstr>
      <vt:lpstr>Репетиционные  экзамены 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Тытыш</cp:lastModifiedBy>
  <cp:revision>292</cp:revision>
  <cp:lastPrinted>2014-10-09T17:27:59Z</cp:lastPrinted>
  <dcterms:created xsi:type="dcterms:W3CDTF">2014-10-08T15:07:29Z</dcterms:created>
  <dcterms:modified xsi:type="dcterms:W3CDTF">2024-01-24T04:55:35Z</dcterms:modified>
</cp:coreProperties>
</file>