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60" r:id="rId4"/>
    <p:sldId id="504" r:id="rId5"/>
    <p:sldId id="432" r:id="rId6"/>
    <p:sldId id="489" r:id="rId7"/>
    <p:sldId id="494" r:id="rId8"/>
    <p:sldId id="500" r:id="rId9"/>
    <p:sldId id="495" r:id="rId10"/>
    <p:sldId id="501" r:id="rId11"/>
    <p:sldId id="496" r:id="rId12"/>
    <p:sldId id="505" r:id="rId13"/>
    <p:sldId id="506" r:id="rId14"/>
    <p:sldId id="507" r:id="rId15"/>
    <p:sldId id="520" r:id="rId16"/>
    <p:sldId id="521" r:id="rId17"/>
    <p:sldId id="522" r:id="rId18"/>
    <p:sldId id="508" r:id="rId19"/>
    <p:sldId id="514" r:id="rId20"/>
    <p:sldId id="518" r:id="rId21"/>
    <p:sldId id="519" r:id="rId22"/>
    <p:sldId id="517" r:id="rId23"/>
    <p:sldId id="515" r:id="rId24"/>
    <p:sldId id="516" r:id="rId25"/>
    <p:sldId id="509" r:id="rId26"/>
    <p:sldId id="510" r:id="rId27"/>
    <p:sldId id="511" r:id="rId28"/>
    <p:sldId id="512" r:id="rId29"/>
    <p:sldId id="513" r:id="rId30"/>
    <p:sldId id="497" r:id="rId31"/>
    <p:sldId id="498" r:id="rId32"/>
    <p:sldId id="503" r:id="rId33"/>
    <p:sldId id="499" r:id="rId34"/>
    <p:sldId id="524" r:id="rId35"/>
    <p:sldId id="523" r:id="rId36"/>
    <p:sldId id="525" r:id="rId37"/>
    <p:sldId id="526" r:id="rId38"/>
    <p:sldId id="484" r:id="rId39"/>
    <p:sldId id="488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F19"/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01" autoAdjust="0"/>
  </p:normalViewPr>
  <p:slideViewPr>
    <p:cSldViewPr snapToGrid="0">
      <p:cViewPr>
        <p:scale>
          <a:sx n="100" d="100"/>
          <a:sy n="100" d="100"/>
        </p:scale>
        <p:origin x="-99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9798-F8EC-401A-9B72-EFE14D56B26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AF33D2E2-B6E9-48EC-BCFA-0152B9C0414C}">
      <dgm:prSet phldrT="[Текст]"/>
      <dgm:spPr/>
      <dgm:t>
        <a:bodyPr/>
        <a:lstStyle/>
        <a:p>
          <a:r>
            <a:rPr lang="ru-RU" dirty="0"/>
            <a:t>ГИА -9</a:t>
          </a:r>
        </a:p>
        <a:p>
          <a:r>
            <a:rPr lang="ru-RU" dirty="0"/>
            <a:t>(ОГЭ - математика, русский язык  +     2 по выбору)</a:t>
          </a:r>
        </a:p>
      </dgm:t>
    </dgm:pt>
    <dgm:pt modelId="{2E75C1F5-417A-4A7F-9668-8EB52FF9A5CC}" type="parTrans" cxnId="{BA2B6AD9-B636-413D-9411-D7E35F081219}">
      <dgm:prSet/>
      <dgm:spPr/>
      <dgm:t>
        <a:bodyPr/>
        <a:lstStyle/>
        <a:p>
          <a:endParaRPr lang="ru-RU"/>
        </a:p>
      </dgm:t>
    </dgm:pt>
    <dgm:pt modelId="{24D49F12-F2C0-4C5B-A12E-EFECBCBB5EE9}" type="sibTrans" cxnId="{BA2B6AD9-B636-413D-9411-D7E35F081219}">
      <dgm:prSet/>
      <dgm:spPr/>
      <dgm:t>
        <a:bodyPr/>
        <a:lstStyle/>
        <a:p>
          <a:endParaRPr lang="ru-RU"/>
        </a:p>
      </dgm:t>
    </dgm:pt>
    <dgm:pt modelId="{9DAADE76-8A69-42C7-A042-5E6F4E88F9A0}">
      <dgm:prSet/>
      <dgm:spPr/>
      <dgm:t>
        <a:bodyPr/>
        <a:lstStyle/>
        <a:p>
          <a:r>
            <a:rPr lang="ru-RU" dirty="0"/>
            <a:t>Аттестат об основном общем образовании</a:t>
          </a:r>
        </a:p>
      </dgm:t>
    </dgm:pt>
    <dgm:pt modelId="{8EF0AEC3-23CD-48E0-996C-11D5EF224935}" type="parTrans" cxnId="{2DC6C74F-084A-42DE-8D74-9CB6AF170E0B}">
      <dgm:prSet/>
      <dgm:spPr/>
      <dgm:t>
        <a:bodyPr/>
        <a:lstStyle/>
        <a:p>
          <a:endParaRPr lang="ru-RU"/>
        </a:p>
      </dgm:t>
    </dgm:pt>
    <dgm:pt modelId="{81DC08CB-ED75-467D-94F5-CFFA99CE8248}" type="sibTrans" cxnId="{2DC6C74F-084A-42DE-8D74-9CB6AF170E0B}">
      <dgm:prSet/>
      <dgm:spPr/>
      <dgm:t>
        <a:bodyPr/>
        <a:lstStyle/>
        <a:p>
          <a:endParaRPr lang="ru-RU"/>
        </a:p>
      </dgm:t>
    </dgm:pt>
    <dgm:pt modelId="{37CCDFD4-8011-4C34-84DC-9CD51DF905CD}" type="pres">
      <dgm:prSet presAssocID="{79C49798-F8EC-401A-9B72-EFE14D56B264}" presName="CompostProcess" presStyleCnt="0">
        <dgm:presLayoutVars>
          <dgm:dir/>
          <dgm:resizeHandles val="exact"/>
        </dgm:presLayoutVars>
      </dgm:prSet>
      <dgm:spPr/>
    </dgm:pt>
    <dgm:pt modelId="{0ACFFD27-E787-4D88-AD21-0A9341107F10}" type="pres">
      <dgm:prSet presAssocID="{79C49798-F8EC-401A-9B72-EFE14D56B264}" presName="arrow" presStyleLbl="bgShp" presStyleIdx="0" presStyleCnt="1" custLinFactNeighborX="-3108" custLinFactNeighborY="-6265"/>
      <dgm:spPr/>
    </dgm:pt>
    <dgm:pt modelId="{1E809BCC-3A6E-44A1-AC94-9F548A9410F5}" type="pres">
      <dgm:prSet presAssocID="{79C49798-F8EC-401A-9B72-EFE14D56B264}" presName="linearProcess" presStyleCnt="0"/>
      <dgm:spPr/>
    </dgm:pt>
    <dgm:pt modelId="{03262375-66FA-4A5A-A79E-AB75AC839676}" type="pres">
      <dgm:prSet presAssocID="{AF33D2E2-B6E9-48EC-BCFA-0152B9C0414C}" presName="textNode" presStyleLbl="node1" presStyleIdx="0" presStyleCnt="2" custScaleX="73108" custScaleY="85514" custLinFactNeighborX="-5431" custLinFactNeighborY="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40A6-840B-4AA2-9BA5-C6D4060EE527}" type="pres">
      <dgm:prSet presAssocID="{24D49F12-F2C0-4C5B-A12E-EFECBCBB5EE9}" presName="sibTrans" presStyleCnt="0"/>
      <dgm:spPr/>
    </dgm:pt>
    <dgm:pt modelId="{902B4E1B-D19B-4C71-AE66-3339BA6695B1}" type="pres">
      <dgm:prSet presAssocID="{9DAADE76-8A69-42C7-A042-5E6F4E88F9A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6C74F-084A-42DE-8D74-9CB6AF170E0B}" srcId="{79C49798-F8EC-401A-9B72-EFE14D56B264}" destId="{9DAADE76-8A69-42C7-A042-5E6F4E88F9A0}" srcOrd="1" destOrd="0" parTransId="{8EF0AEC3-23CD-48E0-996C-11D5EF224935}" sibTransId="{81DC08CB-ED75-467D-94F5-CFFA99CE8248}"/>
    <dgm:cxn modelId="{863DF18C-6AFD-430F-8B0F-F1BB53527C77}" type="presOf" srcId="{79C49798-F8EC-401A-9B72-EFE14D56B264}" destId="{37CCDFD4-8011-4C34-84DC-9CD51DF905CD}" srcOrd="0" destOrd="0" presId="urn:microsoft.com/office/officeart/2005/8/layout/hProcess9"/>
    <dgm:cxn modelId="{3A78A5F1-11C8-463C-96AC-3C6A57DC34A2}" type="presOf" srcId="{AF33D2E2-B6E9-48EC-BCFA-0152B9C0414C}" destId="{03262375-66FA-4A5A-A79E-AB75AC839676}" srcOrd="0" destOrd="0" presId="urn:microsoft.com/office/officeart/2005/8/layout/hProcess9"/>
    <dgm:cxn modelId="{BA2B6AD9-B636-413D-9411-D7E35F081219}" srcId="{79C49798-F8EC-401A-9B72-EFE14D56B264}" destId="{AF33D2E2-B6E9-48EC-BCFA-0152B9C0414C}" srcOrd="0" destOrd="0" parTransId="{2E75C1F5-417A-4A7F-9668-8EB52FF9A5CC}" sibTransId="{24D49F12-F2C0-4C5B-A12E-EFECBCBB5EE9}"/>
    <dgm:cxn modelId="{459FD7AB-26F8-49CA-A4AA-7B326742F6EF}" type="presOf" srcId="{9DAADE76-8A69-42C7-A042-5E6F4E88F9A0}" destId="{902B4E1B-D19B-4C71-AE66-3339BA6695B1}" srcOrd="0" destOrd="0" presId="urn:microsoft.com/office/officeart/2005/8/layout/hProcess9"/>
    <dgm:cxn modelId="{C7DC762F-B27F-441A-A690-3731DB8A20B4}" type="presParOf" srcId="{37CCDFD4-8011-4C34-84DC-9CD51DF905CD}" destId="{0ACFFD27-E787-4D88-AD21-0A9341107F10}" srcOrd="0" destOrd="0" presId="urn:microsoft.com/office/officeart/2005/8/layout/hProcess9"/>
    <dgm:cxn modelId="{0082C447-87C0-45A9-B2B1-5BFFBC66F667}" type="presParOf" srcId="{37CCDFD4-8011-4C34-84DC-9CD51DF905CD}" destId="{1E809BCC-3A6E-44A1-AC94-9F548A9410F5}" srcOrd="1" destOrd="0" presId="urn:microsoft.com/office/officeart/2005/8/layout/hProcess9"/>
    <dgm:cxn modelId="{E7F56455-35DB-4C69-BA13-5F4F23CF9DAB}" type="presParOf" srcId="{1E809BCC-3A6E-44A1-AC94-9F548A9410F5}" destId="{03262375-66FA-4A5A-A79E-AB75AC839676}" srcOrd="0" destOrd="0" presId="urn:microsoft.com/office/officeart/2005/8/layout/hProcess9"/>
    <dgm:cxn modelId="{37B84E40-3DE3-4452-80E2-5ACFA0481926}" type="presParOf" srcId="{1E809BCC-3A6E-44A1-AC94-9F548A9410F5}" destId="{A7D440A6-840B-4AA2-9BA5-C6D4060EE527}" srcOrd="1" destOrd="0" presId="urn:microsoft.com/office/officeart/2005/8/layout/hProcess9"/>
    <dgm:cxn modelId="{9480ECB5-1ED7-4D6D-ABD4-2725BE0FBFE8}" type="presParOf" srcId="{1E809BCC-3A6E-44A1-AC94-9F548A9410F5}" destId="{902B4E1B-D19B-4C71-AE66-3339BA6695B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F4CA1-ED3D-4F93-B792-CA29E676241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4237D-3072-4FF6-88E0-5FAC5A56233D}">
      <dgm:prSet phldrT="[Текст]"/>
      <dgm:spPr/>
      <dgm:t>
        <a:bodyPr/>
        <a:lstStyle/>
        <a:p>
          <a:r>
            <a:rPr lang="ru-RU" dirty="0"/>
            <a:t>Оценка в аттестат</a:t>
          </a:r>
        </a:p>
      </dgm:t>
    </dgm:pt>
    <dgm:pt modelId="{0C95E8E8-20DD-46FB-82C2-F9B5D37E6406}" type="parTrans" cxnId="{DA83D320-4EF4-44F2-BE82-073BD8FE6886}">
      <dgm:prSet/>
      <dgm:spPr/>
      <dgm:t>
        <a:bodyPr/>
        <a:lstStyle/>
        <a:p>
          <a:endParaRPr lang="ru-RU"/>
        </a:p>
      </dgm:t>
    </dgm:pt>
    <dgm:pt modelId="{AC684D46-1832-4AF2-A987-FC2A37056A51}" type="sibTrans" cxnId="{DA83D320-4EF4-44F2-BE82-073BD8FE6886}">
      <dgm:prSet/>
      <dgm:spPr/>
      <dgm:t>
        <a:bodyPr/>
        <a:lstStyle/>
        <a:p>
          <a:endParaRPr lang="ru-RU"/>
        </a:p>
      </dgm:t>
    </dgm:pt>
    <dgm:pt modelId="{9C5F276F-516B-478C-875B-D43F80FB7896}">
      <dgm:prSet phldrT="[Текст]"/>
      <dgm:spPr/>
      <dgm:t>
        <a:bodyPr/>
        <a:lstStyle/>
        <a:p>
          <a:r>
            <a:rPr lang="ru-RU"/>
            <a:t>Математика оценка за экзамен</a:t>
          </a:r>
          <a:endParaRPr lang="ru-RU" dirty="0"/>
        </a:p>
      </dgm:t>
    </dgm:pt>
    <dgm:pt modelId="{ED0BE241-B164-4D11-BB05-3BA76805F861}" type="parTrans" cxnId="{29344BF5-21D2-459B-8C9A-3E6923545B9D}">
      <dgm:prSet/>
      <dgm:spPr/>
      <dgm:t>
        <a:bodyPr/>
        <a:lstStyle/>
        <a:p>
          <a:endParaRPr lang="ru-RU"/>
        </a:p>
      </dgm:t>
    </dgm:pt>
    <dgm:pt modelId="{FFFFF7EB-C66A-4840-B03E-8D1083D0EB70}" type="sibTrans" cxnId="{29344BF5-21D2-459B-8C9A-3E6923545B9D}">
      <dgm:prSet/>
      <dgm:spPr/>
      <dgm:t>
        <a:bodyPr/>
        <a:lstStyle/>
        <a:p>
          <a:endParaRPr lang="ru-RU"/>
        </a:p>
      </dgm:t>
    </dgm:pt>
    <dgm:pt modelId="{4C92DFC9-A4BB-4B60-A479-6439BA1F6730}">
      <dgm:prSet phldrT="[Текст]"/>
      <dgm:spPr/>
      <dgm:t>
        <a:bodyPr/>
        <a:lstStyle/>
        <a:p>
          <a:r>
            <a:rPr lang="ru-RU"/>
            <a:t>Алгебра оценка за год</a:t>
          </a:r>
          <a:endParaRPr lang="ru-RU" dirty="0"/>
        </a:p>
      </dgm:t>
    </dgm:pt>
    <dgm:pt modelId="{A53058A4-CF5F-4DB4-8BE8-16DC4CB0957A}" type="parTrans" cxnId="{B3563BF8-0FC7-47FD-916A-CDD8AD36F48D}">
      <dgm:prSet/>
      <dgm:spPr/>
      <dgm:t>
        <a:bodyPr/>
        <a:lstStyle/>
        <a:p>
          <a:endParaRPr lang="ru-RU"/>
        </a:p>
      </dgm:t>
    </dgm:pt>
    <dgm:pt modelId="{93D6519B-B399-4EE5-ADDC-DFCCE8AD7E1E}" type="sibTrans" cxnId="{B3563BF8-0FC7-47FD-916A-CDD8AD36F48D}">
      <dgm:prSet/>
      <dgm:spPr/>
      <dgm:t>
        <a:bodyPr/>
        <a:lstStyle/>
        <a:p>
          <a:endParaRPr lang="ru-RU"/>
        </a:p>
      </dgm:t>
    </dgm:pt>
    <dgm:pt modelId="{6D73F500-A53B-44BB-BA8D-5F0CB759FE7C}">
      <dgm:prSet phldrT="[Текст]"/>
      <dgm:spPr/>
      <dgm:t>
        <a:bodyPr/>
        <a:lstStyle/>
        <a:p>
          <a:r>
            <a:rPr lang="ru-RU" dirty="0"/>
            <a:t>Геометрия оценка за год</a:t>
          </a:r>
        </a:p>
      </dgm:t>
    </dgm:pt>
    <dgm:pt modelId="{BBC1A045-E74C-48C9-923C-8BA45FCC9DC3}" type="parTrans" cxnId="{771572D0-569B-4121-950A-1EAC72FC2A5E}">
      <dgm:prSet/>
      <dgm:spPr/>
      <dgm:t>
        <a:bodyPr/>
        <a:lstStyle/>
        <a:p>
          <a:endParaRPr lang="ru-RU"/>
        </a:p>
      </dgm:t>
    </dgm:pt>
    <dgm:pt modelId="{03D04CD5-38A3-4DCD-99F2-40DA27AE1A36}" type="sibTrans" cxnId="{771572D0-569B-4121-950A-1EAC72FC2A5E}">
      <dgm:prSet/>
      <dgm:spPr/>
      <dgm:t>
        <a:bodyPr/>
        <a:lstStyle/>
        <a:p>
          <a:endParaRPr lang="ru-RU"/>
        </a:p>
      </dgm:t>
    </dgm:pt>
    <dgm:pt modelId="{A11F59AD-7BB6-4C9B-8AD4-C0CA41FBDE07}">
      <dgm:prSet phldrT="[Текст]"/>
      <dgm:spPr/>
      <dgm:t>
        <a:bodyPr/>
        <a:lstStyle/>
        <a:p>
          <a:r>
            <a:rPr lang="ru-RU"/>
            <a:t>Остальные предметы</a:t>
          </a:r>
        </a:p>
        <a:p>
          <a:r>
            <a:rPr lang="ru-RU"/>
            <a:t>оценка за экзамен</a:t>
          </a:r>
          <a:endParaRPr lang="ru-RU" dirty="0"/>
        </a:p>
      </dgm:t>
    </dgm:pt>
    <dgm:pt modelId="{E7923024-32EA-44FD-9598-F0043D6F2855}" type="parTrans" cxnId="{730695E3-0475-4467-B2BC-BFC99538555F}">
      <dgm:prSet/>
      <dgm:spPr/>
      <dgm:t>
        <a:bodyPr/>
        <a:lstStyle/>
        <a:p>
          <a:endParaRPr lang="ru-RU"/>
        </a:p>
      </dgm:t>
    </dgm:pt>
    <dgm:pt modelId="{6E81B425-0473-4A60-B98A-B745112EE6AF}" type="sibTrans" cxnId="{730695E3-0475-4467-B2BC-BFC99538555F}">
      <dgm:prSet/>
      <dgm:spPr/>
      <dgm:t>
        <a:bodyPr/>
        <a:lstStyle/>
        <a:p>
          <a:endParaRPr lang="ru-RU"/>
        </a:p>
      </dgm:t>
    </dgm:pt>
    <dgm:pt modelId="{A06A02B4-E1A1-4594-998F-8407A596800E}">
      <dgm:prSet phldrT="[Текст]"/>
      <dgm:spPr/>
      <dgm:t>
        <a:bodyPr/>
        <a:lstStyle/>
        <a:p>
          <a:r>
            <a:rPr lang="ru-RU"/>
            <a:t> Остальные предметы</a:t>
          </a:r>
        </a:p>
        <a:p>
          <a:r>
            <a:rPr lang="ru-RU"/>
            <a:t> оценка за год</a:t>
          </a:r>
          <a:endParaRPr lang="ru-RU" dirty="0"/>
        </a:p>
      </dgm:t>
    </dgm:pt>
    <dgm:pt modelId="{962F2D34-3B30-48DE-9482-C0D69CBF1B98}" type="parTrans" cxnId="{676C1916-B7AF-4407-B3B4-8A107B556711}">
      <dgm:prSet/>
      <dgm:spPr/>
      <dgm:t>
        <a:bodyPr/>
        <a:lstStyle/>
        <a:p>
          <a:endParaRPr lang="ru-RU"/>
        </a:p>
      </dgm:t>
    </dgm:pt>
    <dgm:pt modelId="{652DFD8B-2DB6-4306-A64E-E19A8C9AB7F5}" type="sibTrans" cxnId="{676C1916-B7AF-4407-B3B4-8A107B556711}">
      <dgm:prSet/>
      <dgm:spPr/>
      <dgm:t>
        <a:bodyPr/>
        <a:lstStyle/>
        <a:p>
          <a:endParaRPr lang="ru-RU"/>
        </a:p>
      </dgm:t>
    </dgm:pt>
    <dgm:pt modelId="{A879EC0C-EAF9-45EA-983F-C4BE978A4489}" type="pres">
      <dgm:prSet presAssocID="{628F4CA1-ED3D-4F93-B792-CA29E67624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56351-9CFA-447C-AAFC-68A5C25BE1E4}" type="pres">
      <dgm:prSet presAssocID="{FBD4237D-3072-4FF6-88E0-5FAC5A56233D}" presName="root1" presStyleCnt="0"/>
      <dgm:spPr/>
    </dgm:pt>
    <dgm:pt modelId="{6C7AC764-7FB1-4973-B45D-6ED24EBC7587}" type="pres">
      <dgm:prSet presAssocID="{FBD4237D-3072-4FF6-88E0-5FAC5A5623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45FF63-8449-4B24-AEB1-016D93C06F10}" type="pres">
      <dgm:prSet presAssocID="{FBD4237D-3072-4FF6-88E0-5FAC5A56233D}" presName="level2hierChild" presStyleCnt="0"/>
      <dgm:spPr/>
    </dgm:pt>
    <dgm:pt modelId="{3BCB1BFE-C1CF-471A-9203-911845C573EC}" type="pres">
      <dgm:prSet presAssocID="{ED0BE241-B164-4D11-BB05-3BA76805F86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82C27DD-431D-4998-8683-662C23CBB50B}" type="pres">
      <dgm:prSet presAssocID="{ED0BE241-B164-4D11-BB05-3BA76805F86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36DBF00-73DF-4F2D-96EF-7E76E70F3C62}" type="pres">
      <dgm:prSet presAssocID="{9C5F276F-516B-478C-875B-D43F80FB7896}" presName="root2" presStyleCnt="0"/>
      <dgm:spPr/>
    </dgm:pt>
    <dgm:pt modelId="{11178DC1-A259-4FC4-94C0-A1E92CB8D3D0}" type="pres">
      <dgm:prSet presAssocID="{9C5F276F-516B-478C-875B-D43F80FB789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046F5-779D-424D-8AF1-E9F60BBE3FBD}" type="pres">
      <dgm:prSet presAssocID="{9C5F276F-516B-478C-875B-D43F80FB7896}" presName="level3hierChild" presStyleCnt="0"/>
      <dgm:spPr/>
    </dgm:pt>
    <dgm:pt modelId="{55A5B7A1-5800-4346-9E0F-996E561D2136}" type="pres">
      <dgm:prSet presAssocID="{A53058A4-CF5F-4DB4-8BE8-16DC4CB0957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6442C338-451E-4B70-B50B-CFA3B3FD381A}" type="pres">
      <dgm:prSet presAssocID="{A53058A4-CF5F-4DB4-8BE8-16DC4CB0957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2EF7F8E3-DC00-44AD-98B1-FCAD26E15DE6}" type="pres">
      <dgm:prSet presAssocID="{4C92DFC9-A4BB-4B60-A479-6439BA1F6730}" presName="root2" presStyleCnt="0"/>
      <dgm:spPr/>
    </dgm:pt>
    <dgm:pt modelId="{28328867-5EB4-42A3-A2FB-7560C1A41BFF}" type="pres">
      <dgm:prSet presAssocID="{4C92DFC9-A4BB-4B60-A479-6439BA1F673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15190-3FE6-4045-A586-CE6ADA80BF06}" type="pres">
      <dgm:prSet presAssocID="{4C92DFC9-A4BB-4B60-A479-6439BA1F6730}" presName="level3hierChild" presStyleCnt="0"/>
      <dgm:spPr/>
    </dgm:pt>
    <dgm:pt modelId="{4FCAE5CA-14DD-46FD-A080-2A99156F1A7D}" type="pres">
      <dgm:prSet presAssocID="{BBC1A045-E74C-48C9-923C-8BA45FCC9DC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878B9584-B943-43EE-8184-0C8015953DE6}" type="pres">
      <dgm:prSet presAssocID="{BBC1A045-E74C-48C9-923C-8BA45FCC9DC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698CD3FD-DF9D-4635-B541-9765D0928376}" type="pres">
      <dgm:prSet presAssocID="{6D73F500-A53B-44BB-BA8D-5F0CB759FE7C}" presName="root2" presStyleCnt="0"/>
      <dgm:spPr/>
    </dgm:pt>
    <dgm:pt modelId="{5591F12A-8E97-485F-A7EF-2CBD1E30D74A}" type="pres">
      <dgm:prSet presAssocID="{6D73F500-A53B-44BB-BA8D-5F0CB759FE7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B9E67-2A41-49D6-A5E3-031C55F6A717}" type="pres">
      <dgm:prSet presAssocID="{6D73F500-A53B-44BB-BA8D-5F0CB759FE7C}" presName="level3hierChild" presStyleCnt="0"/>
      <dgm:spPr/>
    </dgm:pt>
    <dgm:pt modelId="{A57B4513-202F-4070-B239-99C6949522B2}" type="pres">
      <dgm:prSet presAssocID="{E7923024-32EA-44FD-9598-F0043D6F285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67541FA-36D9-49A6-883E-4A324D4D30AB}" type="pres">
      <dgm:prSet presAssocID="{E7923024-32EA-44FD-9598-F0043D6F285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21D90FA-8033-413C-A364-AB3428B68789}" type="pres">
      <dgm:prSet presAssocID="{A11F59AD-7BB6-4C9B-8AD4-C0CA41FBDE07}" presName="root2" presStyleCnt="0"/>
      <dgm:spPr/>
    </dgm:pt>
    <dgm:pt modelId="{24554EC8-8BE3-4B97-81C7-6F6EBC48FE20}" type="pres">
      <dgm:prSet presAssocID="{A11F59AD-7BB6-4C9B-8AD4-C0CA41FBDE0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8E590-F4A4-4032-A738-8CF0303FB8B7}" type="pres">
      <dgm:prSet presAssocID="{A11F59AD-7BB6-4C9B-8AD4-C0CA41FBDE07}" presName="level3hierChild" presStyleCnt="0"/>
      <dgm:spPr/>
    </dgm:pt>
    <dgm:pt modelId="{2BE77A55-C705-426B-A569-CBD42E62F014}" type="pres">
      <dgm:prSet presAssocID="{962F2D34-3B30-48DE-9482-C0D69CBF1B98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FC7BE804-A4AE-498D-9AFB-7098F84BFBBB}" type="pres">
      <dgm:prSet presAssocID="{962F2D34-3B30-48DE-9482-C0D69CBF1B98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DFEAF11-95A7-4D2E-92EE-626FBDC9F3DB}" type="pres">
      <dgm:prSet presAssocID="{A06A02B4-E1A1-4594-998F-8407A596800E}" presName="root2" presStyleCnt="0"/>
      <dgm:spPr/>
    </dgm:pt>
    <dgm:pt modelId="{92B58613-800C-42B5-85CC-B33753E6D89C}" type="pres">
      <dgm:prSet presAssocID="{A06A02B4-E1A1-4594-998F-8407A596800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AA33AA-027D-434E-A60A-E3A80356FAD4}" type="pres">
      <dgm:prSet presAssocID="{A06A02B4-E1A1-4594-998F-8407A596800E}" presName="level3hierChild" presStyleCnt="0"/>
      <dgm:spPr/>
    </dgm:pt>
  </dgm:ptLst>
  <dgm:cxnLst>
    <dgm:cxn modelId="{4E7DB0F2-E445-4733-93AD-7D23612A71F1}" type="presOf" srcId="{BBC1A045-E74C-48C9-923C-8BA45FCC9DC3}" destId="{878B9584-B943-43EE-8184-0C8015953DE6}" srcOrd="1" destOrd="0" presId="urn:microsoft.com/office/officeart/2005/8/layout/hierarchy2"/>
    <dgm:cxn modelId="{771572D0-569B-4121-950A-1EAC72FC2A5E}" srcId="{9C5F276F-516B-478C-875B-D43F80FB7896}" destId="{6D73F500-A53B-44BB-BA8D-5F0CB759FE7C}" srcOrd="1" destOrd="0" parTransId="{BBC1A045-E74C-48C9-923C-8BA45FCC9DC3}" sibTransId="{03D04CD5-38A3-4DCD-99F2-40DA27AE1A36}"/>
    <dgm:cxn modelId="{C399BBDA-A11C-429D-A6EF-23E62EA4F594}" type="presOf" srcId="{FBD4237D-3072-4FF6-88E0-5FAC5A56233D}" destId="{6C7AC764-7FB1-4973-B45D-6ED24EBC7587}" srcOrd="0" destOrd="0" presId="urn:microsoft.com/office/officeart/2005/8/layout/hierarchy2"/>
    <dgm:cxn modelId="{B3563BF8-0FC7-47FD-916A-CDD8AD36F48D}" srcId="{9C5F276F-516B-478C-875B-D43F80FB7896}" destId="{4C92DFC9-A4BB-4B60-A479-6439BA1F6730}" srcOrd="0" destOrd="0" parTransId="{A53058A4-CF5F-4DB4-8BE8-16DC4CB0957A}" sibTransId="{93D6519B-B399-4EE5-ADDC-DFCCE8AD7E1E}"/>
    <dgm:cxn modelId="{676C1916-B7AF-4407-B3B4-8A107B556711}" srcId="{A11F59AD-7BB6-4C9B-8AD4-C0CA41FBDE07}" destId="{A06A02B4-E1A1-4594-998F-8407A596800E}" srcOrd="0" destOrd="0" parTransId="{962F2D34-3B30-48DE-9482-C0D69CBF1B98}" sibTransId="{652DFD8B-2DB6-4306-A64E-E19A8C9AB7F5}"/>
    <dgm:cxn modelId="{AA0E0724-5376-4B1B-B265-A3D67367A31B}" type="presOf" srcId="{A53058A4-CF5F-4DB4-8BE8-16DC4CB0957A}" destId="{6442C338-451E-4B70-B50B-CFA3B3FD381A}" srcOrd="1" destOrd="0" presId="urn:microsoft.com/office/officeart/2005/8/layout/hierarchy2"/>
    <dgm:cxn modelId="{0377DAC2-6413-4E10-A8D1-878846F54D56}" type="presOf" srcId="{9C5F276F-516B-478C-875B-D43F80FB7896}" destId="{11178DC1-A259-4FC4-94C0-A1E92CB8D3D0}" srcOrd="0" destOrd="0" presId="urn:microsoft.com/office/officeart/2005/8/layout/hierarchy2"/>
    <dgm:cxn modelId="{71695F05-0FF3-4E82-BFB6-18C112858C04}" type="presOf" srcId="{6D73F500-A53B-44BB-BA8D-5F0CB759FE7C}" destId="{5591F12A-8E97-485F-A7EF-2CBD1E30D74A}" srcOrd="0" destOrd="0" presId="urn:microsoft.com/office/officeart/2005/8/layout/hierarchy2"/>
    <dgm:cxn modelId="{228601F0-8ED0-4EDF-B742-B005A554DF22}" type="presOf" srcId="{A11F59AD-7BB6-4C9B-8AD4-C0CA41FBDE07}" destId="{24554EC8-8BE3-4B97-81C7-6F6EBC48FE20}" srcOrd="0" destOrd="0" presId="urn:microsoft.com/office/officeart/2005/8/layout/hierarchy2"/>
    <dgm:cxn modelId="{BBA48010-B785-4938-9759-0CBCF0126245}" type="presOf" srcId="{962F2D34-3B30-48DE-9482-C0D69CBF1B98}" destId="{FC7BE804-A4AE-498D-9AFB-7098F84BFBBB}" srcOrd="1" destOrd="0" presId="urn:microsoft.com/office/officeart/2005/8/layout/hierarchy2"/>
    <dgm:cxn modelId="{A2986BCE-C5C7-42CA-9951-1EF48FC33B85}" type="presOf" srcId="{E7923024-32EA-44FD-9598-F0043D6F2855}" destId="{A57B4513-202F-4070-B239-99C6949522B2}" srcOrd="0" destOrd="0" presId="urn:microsoft.com/office/officeart/2005/8/layout/hierarchy2"/>
    <dgm:cxn modelId="{96A8683F-096E-44B2-A42D-253D4A2C2189}" type="presOf" srcId="{A06A02B4-E1A1-4594-998F-8407A596800E}" destId="{92B58613-800C-42B5-85CC-B33753E6D89C}" srcOrd="0" destOrd="0" presId="urn:microsoft.com/office/officeart/2005/8/layout/hierarchy2"/>
    <dgm:cxn modelId="{A12CD434-794A-4999-97D3-C66FA289B930}" type="presOf" srcId="{BBC1A045-E74C-48C9-923C-8BA45FCC9DC3}" destId="{4FCAE5CA-14DD-46FD-A080-2A99156F1A7D}" srcOrd="0" destOrd="0" presId="urn:microsoft.com/office/officeart/2005/8/layout/hierarchy2"/>
    <dgm:cxn modelId="{A44F5F78-BA59-4EFD-87FC-1C9D4C716A60}" type="presOf" srcId="{628F4CA1-ED3D-4F93-B792-CA29E6762410}" destId="{A879EC0C-EAF9-45EA-983F-C4BE978A4489}" srcOrd="0" destOrd="0" presId="urn:microsoft.com/office/officeart/2005/8/layout/hierarchy2"/>
    <dgm:cxn modelId="{29344BF5-21D2-459B-8C9A-3E6923545B9D}" srcId="{FBD4237D-3072-4FF6-88E0-5FAC5A56233D}" destId="{9C5F276F-516B-478C-875B-D43F80FB7896}" srcOrd="0" destOrd="0" parTransId="{ED0BE241-B164-4D11-BB05-3BA76805F861}" sibTransId="{FFFFF7EB-C66A-4840-B03E-8D1083D0EB70}"/>
    <dgm:cxn modelId="{17529CCD-7DDF-41A5-A69F-6C4F39C67D58}" type="presOf" srcId="{ED0BE241-B164-4D11-BB05-3BA76805F861}" destId="{982C27DD-431D-4998-8683-662C23CBB50B}" srcOrd="1" destOrd="0" presId="urn:microsoft.com/office/officeart/2005/8/layout/hierarchy2"/>
    <dgm:cxn modelId="{730695E3-0475-4467-B2BC-BFC99538555F}" srcId="{FBD4237D-3072-4FF6-88E0-5FAC5A56233D}" destId="{A11F59AD-7BB6-4C9B-8AD4-C0CA41FBDE07}" srcOrd="1" destOrd="0" parTransId="{E7923024-32EA-44FD-9598-F0043D6F2855}" sibTransId="{6E81B425-0473-4A60-B98A-B745112EE6AF}"/>
    <dgm:cxn modelId="{82A5C6C0-6068-496A-87D4-8C8D433CD9E6}" type="presOf" srcId="{4C92DFC9-A4BB-4B60-A479-6439BA1F6730}" destId="{28328867-5EB4-42A3-A2FB-7560C1A41BFF}" srcOrd="0" destOrd="0" presId="urn:microsoft.com/office/officeart/2005/8/layout/hierarchy2"/>
    <dgm:cxn modelId="{B0517A79-BDA9-406D-B67A-8229CB8644DA}" type="presOf" srcId="{ED0BE241-B164-4D11-BB05-3BA76805F861}" destId="{3BCB1BFE-C1CF-471A-9203-911845C573EC}" srcOrd="0" destOrd="0" presId="urn:microsoft.com/office/officeart/2005/8/layout/hierarchy2"/>
    <dgm:cxn modelId="{DA83D320-4EF4-44F2-BE82-073BD8FE6886}" srcId="{628F4CA1-ED3D-4F93-B792-CA29E6762410}" destId="{FBD4237D-3072-4FF6-88E0-5FAC5A56233D}" srcOrd="0" destOrd="0" parTransId="{0C95E8E8-20DD-46FB-82C2-F9B5D37E6406}" sibTransId="{AC684D46-1832-4AF2-A987-FC2A37056A51}"/>
    <dgm:cxn modelId="{1C81B9F8-7DE6-44A7-99F8-376AD7E60170}" type="presOf" srcId="{A53058A4-CF5F-4DB4-8BE8-16DC4CB0957A}" destId="{55A5B7A1-5800-4346-9E0F-996E561D2136}" srcOrd="0" destOrd="0" presId="urn:microsoft.com/office/officeart/2005/8/layout/hierarchy2"/>
    <dgm:cxn modelId="{25B917CF-C60B-4E0D-A838-C80043DD1E11}" type="presOf" srcId="{962F2D34-3B30-48DE-9482-C0D69CBF1B98}" destId="{2BE77A55-C705-426B-A569-CBD42E62F014}" srcOrd="0" destOrd="0" presId="urn:microsoft.com/office/officeart/2005/8/layout/hierarchy2"/>
    <dgm:cxn modelId="{C887A8DA-B968-45FE-A44A-C1101ECA227F}" type="presOf" srcId="{E7923024-32EA-44FD-9598-F0043D6F2855}" destId="{D67541FA-36D9-49A6-883E-4A324D4D30AB}" srcOrd="1" destOrd="0" presId="urn:microsoft.com/office/officeart/2005/8/layout/hierarchy2"/>
    <dgm:cxn modelId="{299C22E3-6A59-4F7D-A0FA-65BF8342C4E8}" type="presParOf" srcId="{A879EC0C-EAF9-45EA-983F-C4BE978A4489}" destId="{D5C56351-9CFA-447C-AAFC-68A5C25BE1E4}" srcOrd="0" destOrd="0" presId="urn:microsoft.com/office/officeart/2005/8/layout/hierarchy2"/>
    <dgm:cxn modelId="{E36A3B56-5029-419F-9431-634435B60E99}" type="presParOf" srcId="{D5C56351-9CFA-447C-AAFC-68A5C25BE1E4}" destId="{6C7AC764-7FB1-4973-B45D-6ED24EBC7587}" srcOrd="0" destOrd="0" presId="urn:microsoft.com/office/officeart/2005/8/layout/hierarchy2"/>
    <dgm:cxn modelId="{D8EF33A3-7D88-4C44-95E6-6EB988113CE1}" type="presParOf" srcId="{D5C56351-9CFA-447C-AAFC-68A5C25BE1E4}" destId="{AD45FF63-8449-4B24-AEB1-016D93C06F10}" srcOrd="1" destOrd="0" presId="urn:microsoft.com/office/officeart/2005/8/layout/hierarchy2"/>
    <dgm:cxn modelId="{5E59BDF0-302A-43E9-843E-ADCC7A7926A4}" type="presParOf" srcId="{AD45FF63-8449-4B24-AEB1-016D93C06F10}" destId="{3BCB1BFE-C1CF-471A-9203-911845C573EC}" srcOrd="0" destOrd="0" presId="urn:microsoft.com/office/officeart/2005/8/layout/hierarchy2"/>
    <dgm:cxn modelId="{0DD06C4F-7BA3-4106-A712-DCFCB61C5FBB}" type="presParOf" srcId="{3BCB1BFE-C1CF-471A-9203-911845C573EC}" destId="{982C27DD-431D-4998-8683-662C23CBB50B}" srcOrd="0" destOrd="0" presId="urn:microsoft.com/office/officeart/2005/8/layout/hierarchy2"/>
    <dgm:cxn modelId="{3631D233-3D5E-42C3-9934-CBCC2773A933}" type="presParOf" srcId="{AD45FF63-8449-4B24-AEB1-016D93C06F10}" destId="{536DBF00-73DF-4F2D-96EF-7E76E70F3C62}" srcOrd="1" destOrd="0" presId="urn:microsoft.com/office/officeart/2005/8/layout/hierarchy2"/>
    <dgm:cxn modelId="{DC3C5CC1-D1A7-4238-A957-9B9D7BA2C139}" type="presParOf" srcId="{536DBF00-73DF-4F2D-96EF-7E76E70F3C62}" destId="{11178DC1-A259-4FC4-94C0-A1E92CB8D3D0}" srcOrd="0" destOrd="0" presId="urn:microsoft.com/office/officeart/2005/8/layout/hierarchy2"/>
    <dgm:cxn modelId="{C6747153-E699-4804-88E5-B798E75E9143}" type="presParOf" srcId="{536DBF00-73DF-4F2D-96EF-7E76E70F3C62}" destId="{BBC046F5-779D-424D-8AF1-E9F60BBE3FBD}" srcOrd="1" destOrd="0" presId="urn:microsoft.com/office/officeart/2005/8/layout/hierarchy2"/>
    <dgm:cxn modelId="{A3B3A248-808C-4BFD-888A-8EEA03F3D206}" type="presParOf" srcId="{BBC046F5-779D-424D-8AF1-E9F60BBE3FBD}" destId="{55A5B7A1-5800-4346-9E0F-996E561D2136}" srcOrd="0" destOrd="0" presId="urn:microsoft.com/office/officeart/2005/8/layout/hierarchy2"/>
    <dgm:cxn modelId="{673888F2-88B9-40D2-BAF2-96771C5807D5}" type="presParOf" srcId="{55A5B7A1-5800-4346-9E0F-996E561D2136}" destId="{6442C338-451E-4B70-B50B-CFA3B3FD381A}" srcOrd="0" destOrd="0" presId="urn:microsoft.com/office/officeart/2005/8/layout/hierarchy2"/>
    <dgm:cxn modelId="{EF3FB92A-A128-490A-9C8B-56B8594C8B77}" type="presParOf" srcId="{BBC046F5-779D-424D-8AF1-E9F60BBE3FBD}" destId="{2EF7F8E3-DC00-44AD-98B1-FCAD26E15DE6}" srcOrd="1" destOrd="0" presId="urn:microsoft.com/office/officeart/2005/8/layout/hierarchy2"/>
    <dgm:cxn modelId="{C58FEB8B-F7D7-4DC3-8C3F-B4307B9E3A89}" type="presParOf" srcId="{2EF7F8E3-DC00-44AD-98B1-FCAD26E15DE6}" destId="{28328867-5EB4-42A3-A2FB-7560C1A41BFF}" srcOrd="0" destOrd="0" presId="urn:microsoft.com/office/officeart/2005/8/layout/hierarchy2"/>
    <dgm:cxn modelId="{E804CC37-768D-4C20-8ADC-9ADC3A6E0800}" type="presParOf" srcId="{2EF7F8E3-DC00-44AD-98B1-FCAD26E15DE6}" destId="{03F15190-3FE6-4045-A586-CE6ADA80BF06}" srcOrd="1" destOrd="0" presId="urn:microsoft.com/office/officeart/2005/8/layout/hierarchy2"/>
    <dgm:cxn modelId="{F4771F63-242E-41BF-A9FC-DF194AAAAF75}" type="presParOf" srcId="{BBC046F5-779D-424D-8AF1-E9F60BBE3FBD}" destId="{4FCAE5CA-14DD-46FD-A080-2A99156F1A7D}" srcOrd="2" destOrd="0" presId="urn:microsoft.com/office/officeart/2005/8/layout/hierarchy2"/>
    <dgm:cxn modelId="{AF3BC264-20A0-45A0-A0E5-AF3A7BB900B6}" type="presParOf" srcId="{4FCAE5CA-14DD-46FD-A080-2A99156F1A7D}" destId="{878B9584-B943-43EE-8184-0C8015953DE6}" srcOrd="0" destOrd="0" presId="urn:microsoft.com/office/officeart/2005/8/layout/hierarchy2"/>
    <dgm:cxn modelId="{9AD9535C-9585-476E-B6AA-4C9199A366DB}" type="presParOf" srcId="{BBC046F5-779D-424D-8AF1-E9F60BBE3FBD}" destId="{698CD3FD-DF9D-4635-B541-9765D0928376}" srcOrd="3" destOrd="0" presId="urn:microsoft.com/office/officeart/2005/8/layout/hierarchy2"/>
    <dgm:cxn modelId="{E544E27F-44BC-4FCB-81E2-FEDB02FC777A}" type="presParOf" srcId="{698CD3FD-DF9D-4635-B541-9765D0928376}" destId="{5591F12A-8E97-485F-A7EF-2CBD1E30D74A}" srcOrd="0" destOrd="0" presId="urn:microsoft.com/office/officeart/2005/8/layout/hierarchy2"/>
    <dgm:cxn modelId="{E60F2A0F-EF8C-4569-835F-0194A939E8F5}" type="presParOf" srcId="{698CD3FD-DF9D-4635-B541-9765D0928376}" destId="{768B9E67-2A41-49D6-A5E3-031C55F6A717}" srcOrd="1" destOrd="0" presId="urn:microsoft.com/office/officeart/2005/8/layout/hierarchy2"/>
    <dgm:cxn modelId="{F5DA0167-5D09-47F0-AFDF-F70E64368EE3}" type="presParOf" srcId="{AD45FF63-8449-4B24-AEB1-016D93C06F10}" destId="{A57B4513-202F-4070-B239-99C6949522B2}" srcOrd="2" destOrd="0" presId="urn:microsoft.com/office/officeart/2005/8/layout/hierarchy2"/>
    <dgm:cxn modelId="{DE85C449-215E-4E9A-94CC-2C5A321B0310}" type="presParOf" srcId="{A57B4513-202F-4070-B239-99C6949522B2}" destId="{D67541FA-36D9-49A6-883E-4A324D4D30AB}" srcOrd="0" destOrd="0" presId="urn:microsoft.com/office/officeart/2005/8/layout/hierarchy2"/>
    <dgm:cxn modelId="{12E6CF16-3565-47DE-842D-5E676813579A}" type="presParOf" srcId="{AD45FF63-8449-4B24-AEB1-016D93C06F10}" destId="{721D90FA-8033-413C-A364-AB3428B68789}" srcOrd="3" destOrd="0" presId="urn:microsoft.com/office/officeart/2005/8/layout/hierarchy2"/>
    <dgm:cxn modelId="{43263BBD-DE41-48C2-8D5C-81548412D947}" type="presParOf" srcId="{721D90FA-8033-413C-A364-AB3428B68789}" destId="{24554EC8-8BE3-4B97-81C7-6F6EBC48FE20}" srcOrd="0" destOrd="0" presId="urn:microsoft.com/office/officeart/2005/8/layout/hierarchy2"/>
    <dgm:cxn modelId="{EFF8A077-A560-4237-9493-9B8F2F2E9BC9}" type="presParOf" srcId="{721D90FA-8033-413C-A364-AB3428B68789}" destId="{1748E590-F4A4-4032-A738-8CF0303FB8B7}" srcOrd="1" destOrd="0" presId="urn:microsoft.com/office/officeart/2005/8/layout/hierarchy2"/>
    <dgm:cxn modelId="{D10346D9-7B3C-458B-8C9C-94ACC96E4D69}" type="presParOf" srcId="{1748E590-F4A4-4032-A738-8CF0303FB8B7}" destId="{2BE77A55-C705-426B-A569-CBD42E62F014}" srcOrd="0" destOrd="0" presId="urn:microsoft.com/office/officeart/2005/8/layout/hierarchy2"/>
    <dgm:cxn modelId="{2892AD1C-0882-4EFF-B003-15FB7566D9B3}" type="presParOf" srcId="{2BE77A55-C705-426B-A569-CBD42E62F014}" destId="{FC7BE804-A4AE-498D-9AFB-7098F84BFBBB}" srcOrd="0" destOrd="0" presId="urn:microsoft.com/office/officeart/2005/8/layout/hierarchy2"/>
    <dgm:cxn modelId="{2D7934E2-9D0E-473A-B54E-27C50C2D7206}" type="presParOf" srcId="{1748E590-F4A4-4032-A738-8CF0303FB8B7}" destId="{8DFEAF11-95A7-4D2E-92EE-626FBDC9F3DB}" srcOrd="1" destOrd="0" presId="urn:microsoft.com/office/officeart/2005/8/layout/hierarchy2"/>
    <dgm:cxn modelId="{BEAD217B-DCFE-4209-A219-788F0C1E4260}" type="presParOf" srcId="{8DFEAF11-95A7-4D2E-92EE-626FBDC9F3DB}" destId="{92B58613-800C-42B5-85CC-B33753E6D89C}" srcOrd="0" destOrd="0" presId="urn:microsoft.com/office/officeart/2005/8/layout/hierarchy2"/>
    <dgm:cxn modelId="{179B2529-AD07-4029-BF75-9C6E91408BE0}" type="presParOf" srcId="{8DFEAF11-95A7-4D2E-92EE-626FBDC9F3DB}" destId="{CDAA33AA-027D-434E-A60A-E3A80356FA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FFD27-E787-4D88-AD21-0A9341107F10}">
      <dsp:nvSpPr>
        <dsp:cNvPr id="0" name=""/>
        <dsp:cNvSpPr/>
      </dsp:nvSpPr>
      <dsp:spPr>
        <a:xfrm>
          <a:off x="315591" y="0"/>
          <a:ext cx="5521643" cy="54432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262375-66FA-4A5A-A79E-AB75AC839676}">
      <dsp:nvSpPr>
        <dsp:cNvPr id="0" name=""/>
        <dsp:cNvSpPr/>
      </dsp:nvSpPr>
      <dsp:spPr>
        <a:xfrm>
          <a:off x="845355" y="1825260"/>
          <a:ext cx="1944176" cy="1861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ГИА -9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(ОГЭ - математика, русский язык  +     2 по выбору)</a:t>
          </a:r>
        </a:p>
      </dsp:txBody>
      <dsp:txXfrm>
        <a:off x="936246" y="1916151"/>
        <a:ext cx="1762394" cy="1680122"/>
      </dsp:txXfrm>
    </dsp:sp>
    <dsp:sp modelId="{902B4E1B-D19B-4C71-AE66-3339BA6695B1}">
      <dsp:nvSpPr>
        <dsp:cNvPr id="0" name=""/>
        <dsp:cNvSpPr/>
      </dsp:nvSpPr>
      <dsp:spPr>
        <a:xfrm>
          <a:off x="2981486" y="1632982"/>
          <a:ext cx="2659320" cy="2177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Аттестат об основном общем образовании</a:t>
          </a:r>
        </a:p>
      </dsp:txBody>
      <dsp:txXfrm>
        <a:off x="3087774" y="1739270"/>
        <a:ext cx="2446744" cy="1964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C764-7FB1-4973-B45D-6ED24EBC7587}">
      <dsp:nvSpPr>
        <dsp:cNvPr id="0" name=""/>
        <dsp:cNvSpPr/>
      </dsp:nvSpPr>
      <dsp:spPr>
        <a:xfrm>
          <a:off x="673689" y="1971821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Оценка в аттестат</a:t>
          </a:r>
        </a:p>
      </dsp:txBody>
      <dsp:txXfrm>
        <a:off x="713820" y="2011952"/>
        <a:ext cx="2660067" cy="1289902"/>
      </dsp:txXfrm>
    </dsp:sp>
    <dsp:sp modelId="{3BCB1BFE-C1CF-471A-9203-911845C573EC}">
      <dsp:nvSpPr>
        <dsp:cNvPr id="0" name=""/>
        <dsp:cNvSpPr/>
      </dsp:nvSpPr>
      <dsp:spPr>
        <a:xfrm rot="18770822">
          <a:off x="3156156" y="2038774"/>
          <a:ext cx="161185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11855" y="2724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1787" y="2025723"/>
        <a:ext cx="80592" cy="80592"/>
      </dsp:txXfrm>
    </dsp:sp>
    <dsp:sp modelId="{11178DC1-A259-4FC4-94C0-A1E92CB8D3D0}">
      <dsp:nvSpPr>
        <dsp:cNvPr id="0" name=""/>
        <dsp:cNvSpPr/>
      </dsp:nvSpPr>
      <dsp:spPr>
        <a:xfrm>
          <a:off x="4510149" y="790054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Математика оценка за экзамен</a:t>
          </a:r>
          <a:endParaRPr lang="ru-RU" sz="2400" kern="1200" dirty="0"/>
        </a:p>
      </dsp:txBody>
      <dsp:txXfrm>
        <a:off x="4550280" y="830185"/>
        <a:ext cx="2660067" cy="1289902"/>
      </dsp:txXfrm>
    </dsp:sp>
    <dsp:sp modelId="{55A5B7A1-5800-4346-9E0F-996E561D2136}">
      <dsp:nvSpPr>
        <dsp:cNvPr id="0" name=""/>
        <dsp:cNvSpPr/>
      </dsp:nvSpPr>
      <dsp:spPr>
        <a:xfrm rot="19457599">
          <a:off x="7123599" y="1053968"/>
          <a:ext cx="134989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49890" y="2724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64797" y="1047467"/>
        <a:ext cx="67494" cy="67494"/>
      </dsp:txXfrm>
    </dsp:sp>
    <dsp:sp modelId="{28328867-5EB4-42A3-A2FB-7560C1A41BFF}">
      <dsp:nvSpPr>
        <dsp:cNvPr id="0" name=""/>
        <dsp:cNvSpPr/>
      </dsp:nvSpPr>
      <dsp:spPr>
        <a:xfrm>
          <a:off x="8346610" y="220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Алгебра оценка за год</a:t>
          </a:r>
          <a:endParaRPr lang="ru-RU" sz="2400" kern="1200" dirty="0"/>
        </a:p>
      </dsp:txBody>
      <dsp:txXfrm>
        <a:off x="8386741" y="42340"/>
        <a:ext cx="2660067" cy="1289902"/>
      </dsp:txXfrm>
    </dsp:sp>
    <dsp:sp modelId="{4FCAE5CA-14DD-46FD-A080-2A99156F1A7D}">
      <dsp:nvSpPr>
        <dsp:cNvPr id="0" name=""/>
        <dsp:cNvSpPr/>
      </dsp:nvSpPr>
      <dsp:spPr>
        <a:xfrm rot="2142401">
          <a:off x="7123599" y="1841813"/>
          <a:ext cx="134989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49890" y="2724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64797" y="1835311"/>
        <a:ext cx="67494" cy="67494"/>
      </dsp:txXfrm>
    </dsp:sp>
    <dsp:sp modelId="{5591F12A-8E97-485F-A7EF-2CBD1E30D74A}">
      <dsp:nvSpPr>
        <dsp:cNvPr id="0" name=""/>
        <dsp:cNvSpPr/>
      </dsp:nvSpPr>
      <dsp:spPr>
        <a:xfrm>
          <a:off x="8346610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Геометрия оценка за год</a:t>
          </a:r>
        </a:p>
      </dsp:txBody>
      <dsp:txXfrm>
        <a:off x="8386741" y="1618030"/>
        <a:ext cx="2660067" cy="1289902"/>
      </dsp:txXfrm>
    </dsp:sp>
    <dsp:sp modelId="{A57B4513-202F-4070-B239-99C6949522B2}">
      <dsp:nvSpPr>
        <dsp:cNvPr id="0" name=""/>
        <dsp:cNvSpPr/>
      </dsp:nvSpPr>
      <dsp:spPr>
        <a:xfrm rot="2829178">
          <a:off x="3156156" y="3220541"/>
          <a:ext cx="161185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11855" y="2724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21787" y="3207490"/>
        <a:ext cx="80592" cy="80592"/>
      </dsp:txXfrm>
    </dsp:sp>
    <dsp:sp modelId="{24554EC8-8BE3-4B97-81C7-6F6EBC48FE20}">
      <dsp:nvSpPr>
        <dsp:cNvPr id="0" name=""/>
        <dsp:cNvSpPr/>
      </dsp:nvSpPr>
      <dsp:spPr>
        <a:xfrm>
          <a:off x="4510149" y="3153588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Остальные предметы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оценка за экзамен</a:t>
          </a:r>
          <a:endParaRPr lang="ru-RU" sz="2400" kern="1200" dirty="0"/>
        </a:p>
      </dsp:txBody>
      <dsp:txXfrm>
        <a:off x="4550280" y="3193719"/>
        <a:ext cx="2660067" cy="1289902"/>
      </dsp:txXfrm>
    </dsp:sp>
    <dsp:sp modelId="{2BE77A55-C705-426B-A569-CBD42E62F014}">
      <dsp:nvSpPr>
        <dsp:cNvPr id="0" name=""/>
        <dsp:cNvSpPr/>
      </dsp:nvSpPr>
      <dsp:spPr>
        <a:xfrm>
          <a:off x="7250479" y="3811424"/>
          <a:ext cx="1096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96131" y="27246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71141" y="3811267"/>
        <a:ext cx="54806" cy="54806"/>
      </dsp:txXfrm>
    </dsp:sp>
    <dsp:sp modelId="{92B58613-800C-42B5-85CC-B33753E6D89C}">
      <dsp:nvSpPr>
        <dsp:cNvPr id="0" name=""/>
        <dsp:cNvSpPr/>
      </dsp:nvSpPr>
      <dsp:spPr>
        <a:xfrm>
          <a:off x="8346610" y="3153588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 Остальные предметы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 оценка за год</a:t>
          </a:r>
          <a:endParaRPr lang="ru-RU" sz="2400" kern="1200" dirty="0"/>
        </a:p>
      </dsp:txBody>
      <dsp:txXfrm>
        <a:off x="8386741" y="3193719"/>
        <a:ext cx="2660067" cy="1289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E510-95DB-4AE0-82E0-705DBCF25065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A39D-EA05-4838-A509-2FC90AA41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0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46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7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D570C-A26A-48BC-99ED-927CB009A2F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03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D570C-A26A-48BC-99ED-927CB009A2F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37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Итоговое собеседование направлено на проверку коммуникативной компетенции обучающихся IX классов — умения создавать монологические высказывания на разные темы, принимать участие в диалоге, выразительно читать текст вслух, пересказывать текст с привлечением дополнительной информации.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3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5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20DCE6-BE40-4993-99F0-83D8F091F62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975" y="1046602"/>
            <a:ext cx="6289964" cy="2387600"/>
          </a:xfr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ИТОГОВАЯ АТТЕСТАЦИЯ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526" y="4389800"/>
            <a:ext cx="7019637" cy="1655762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srgbClr val="7030A0"/>
                </a:solidFill>
              </a:rPr>
              <a:t>Родительское </a:t>
            </a:r>
            <a:r>
              <a:rPr lang="ru-RU" sz="3000" b="1" dirty="0" smtClean="0">
                <a:solidFill>
                  <a:srgbClr val="7030A0"/>
                </a:solidFill>
              </a:rPr>
              <a:t>собрание 9-х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7030A0"/>
                </a:solidFill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</a:rPr>
              <a:t>02</a:t>
            </a:r>
            <a:r>
              <a:rPr lang="ru-RU" sz="3000" b="1" dirty="0" smtClean="0">
                <a:solidFill>
                  <a:srgbClr val="7030A0"/>
                </a:solidFill>
              </a:rPr>
              <a:t> февраля </a:t>
            </a:r>
            <a:r>
              <a:rPr lang="ru-RU" sz="3000" b="1" dirty="0" smtClean="0">
                <a:solidFill>
                  <a:srgbClr val="7030A0"/>
                </a:solidFill>
              </a:rPr>
              <a:t>2024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solidFill>
                  <a:srgbClr val="0070C0"/>
                </a:solidFill>
              </a:rPr>
              <a:t>Тытыш</a:t>
            </a:r>
            <a:r>
              <a:rPr lang="ru-RU" dirty="0" smtClean="0">
                <a:solidFill>
                  <a:srgbClr val="0070C0"/>
                </a:solidFill>
              </a:rPr>
              <a:t> Т.А., заместитель директора по УВР МАОУ «Гимназия № 76»</a:t>
            </a:r>
          </a:p>
        </p:txBody>
      </p:sp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631" y="249305"/>
            <a:ext cx="1619844" cy="11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6" y="203582"/>
            <a:ext cx="10458450" cy="1063243"/>
          </a:xfrm>
        </p:spPr>
        <p:txBody>
          <a:bodyPr>
            <a:noAutofit/>
          </a:bodyPr>
          <a:lstStyle/>
          <a:p>
            <a:r>
              <a:rPr lang="ru-RU" sz="3200" b="1" cap="all" spc="-133" dirty="0">
                <a:solidFill>
                  <a:srgbClr val="002060"/>
                </a:solidFill>
                <a:cs typeface="Latha" pitchFamily="34" charset="0"/>
              </a:rPr>
              <a:t>Тренировочные </a:t>
            </a:r>
            <a:r>
              <a:rPr lang="ru-RU" sz="3200" b="1" cap="all" spc="-133" dirty="0" smtClean="0">
                <a:solidFill>
                  <a:srgbClr val="002060"/>
                </a:solidFill>
                <a:cs typeface="Latha" pitchFamily="34" charset="0"/>
              </a:rPr>
              <a:t>мероприятия на ППЭ ооо114</a:t>
            </a:r>
            <a:endParaRPr lang="ru-RU" sz="3200" b="1" cap="all" spc="-133" dirty="0">
              <a:solidFill>
                <a:srgbClr val="002060"/>
              </a:solidFill>
              <a:cs typeface="Lath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74" y="1618362"/>
            <a:ext cx="10290429" cy="201066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февраля - математика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февраля  - русский язык</a:t>
            </a:r>
          </a:p>
        </p:txBody>
      </p:sp>
      <p:pic>
        <p:nvPicPr>
          <p:cNvPr id="5" name="Picture 2" descr="C:\Users\Тытыш\Desktop\ege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99" y="3184393"/>
            <a:ext cx="4400551" cy="30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20" y="3486149"/>
            <a:ext cx="3204131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A23A9A-C647-42A2-95DD-E657A0246971}"/>
              </a:ext>
            </a:extLst>
          </p:cNvPr>
          <p:cNvSpPr txBox="1"/>
          <p:nvPr/>
        </p:nvSpPr>
        <p:spPr>
          <a:xfrm>
            <a:off x="1581149" y="444716"/>
            <a:ext cx="9239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67" b="1" cap="all" spc="-133" dirty="0" smtClean="0">
                <a:solidFill>
                  <a:srgbClr val="00A6EB"/>
                </a:solidFill>
                <a:cs typeface="Latha" pitchFamily="34" charset="0"/>
              </a:rPr>
              <a:t> </a:t>
            </a:r>
            <a:r>
              <a:rPr lang="ru-RU" sz="3200" b="1" cap="all" spc="-133" dirty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Итоговое собеседование– допуск к </a:t>
            </a:r>
            <a:r>
              <a:rPr lang="ru-RU" sz="3200" b="1" cap="all" spc="-133" dirty="0" smtClean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ГИА-9</a:t>
            </a:r>
            <a:endParaRPr lang="ru-RU" sz="3200" b="1" cap="all" spc="-133" dirty="0">
              <a:solidFill>
                <a:srgbClr val="002060"/>
              </a:solidFill>
              <a:latin typeface="+mj-lt"/>
              <a:ea typeface="+mj-ea"/>
              <a:cs typeface="Lath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786" y="1357541"/>
            <a:ext cx="4038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14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февраля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2024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года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74308" y="1942317"/>
            <a:ext cx="3861395" cy="2832452"/>
          </a:xfrm>
          <a:prstGeom prst="downArrow">
            <a:avLst>
              <a:gd name="adj1" fmla="val 60447"/>
              <a:gd name="adj2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Отсутствие по уважительной причине; «незачет»; удаление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4157" y="4804295"/>
            <a:ext cx="3585277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sz="3200" b="1" dirty="0" smtClean="0"/>
              <a:t>13 </a:t>
            </a:r>
            <a:r>
              <a:rPr lang="ru-RU" sz="3200" b="1" dirty="0"/>
              <a:t>марта </a:t>
            </a:r>
            <a:r>
              <a:rPr lang="ru-RU" sz="3200" b="1" dirty="0" smtClean="0"/>
              <a:t>2024 </a:t>
            </a:r>
            <a:r>
              <a:rPr lang="ru-RU" sz="3200" b="1" dirty="0"/>
              <a:t>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7220" y="5829267"/>
            <a:ext cx="3771032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sz="3200" b="1" dirty="0"/>
              <a:t>15 </a:t>
            </a:r>
            <a:r>
              <a:rPr lang="ru-RU" sz="3200" b="1" dirty="0" smtClean="0"/>
              <a:t>апреля 2024 </a:t>
            </a:r>
            <a:r>
              <a:rPr lang="ru-RU" sz="3200" b="1" dirty="0"/>
              <a:t>года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2260195" y="5482123"/>
            <a:ext cx="333203" cy="2870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5327914" y="5389071"/>
            <a:ext cx="6720747" cy="102497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Участники с ОВЗ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(справка, заключение ЦПМПК)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особые условия; продолжительность +30 минут </a:t>
            </a:r>
          </a:p>
        </p:txBody>
      </p:sp>
      <p:sp>
        <p:nvSpPr>
          <p:cNvPr id="16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984" y="1157851"/>
            <a:ext cx="761137" cy="10873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568316" y="1752747"/>
            <a:ext cx="6059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https://fipi.ru/itogovoye-sobesedovaniye</a:t>
            </a:r>
            <a:endParaRPr lang="ru-RU" sz="2400" dirty="0"/>
          </a:p>
        </p:txBody>
      </p:sp>
      <p:pic>
        <p:nvPicPr>
          <p:cNvPr id="1028" name="Picture 4" descr="http://qrcoder.ru/code/?https%3A%2F%2Ffipi.ru%2Fitogovoye-sobesedovaniye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61" y="2456156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23499" y="2900797"/>
            <a:ext cx="15804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/>
              <a:t>15 минут</a:t>
            </a:r>
          </a:p>
        </p:txBody>
      </p:sp>
      <p:pic>
        <p:nvPicPr>
          <p:cNvPr id="1026" name="Picture 2" descr="https://storage.myseldon.com/news-pict-83/830642605EFA42A7E4AB0039966184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81" y="2313472"/>
            <a:ext cx="3872272" cy="20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nevnikmastera.ru/sites/default/files/styles/780w/public/photoart/kak_narisovat_chasy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52" y="1998968"/>
            <a:ext cx="885913" cy="9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2684" y="4705481"/>
            <a:ext cx="324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Итог : зачет/незачет</a:t>
            </a:r>
            <a:endParaRPr lang="ru-RU" sz="2800" dirty="0"/>
          </a:p>
        </p:txBody>
      </p:sp>
      <p:pic>
        <p:nvPicPr>
          <p:cNvPr id="20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187" y="213784"/>
            <a:ext cx="1133474" cy="8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</a:rPr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–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информации; 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282" y="213324"/>
            <a:ext cx="1635036" cy="11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24" y="295274"/>
            <a:ext cx="10201275" cy="1400175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</a:rPr>
              <a:t>Итоговое собеседование</a:t>
            </a:r>
            <a:br>
              <a:rPr lang="ru-RU" alt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95375"/>
            <a:ext cx="10953750" cy="5030789"/>
          </a:xfrm>
        </p:spPr>
        <p:txBody>
          <a:bodyPr/>
          <a:lstStyle/>
          <a:p>
            <a:pPr algn="just"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процессе проведения собеседования будет вестись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 (хранится 1 год, могут запросить на проверку).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algn="just"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Итоговое собеседование выпускники 9 классов проходят </a:t>
            </a:r>
            <a:r>
              <a:rPr lang="ru-RU" alt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176" y="213325"/>
            <a:ext cx="1362141" cy="9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5" y="304800"/>
            <a:ext cx="8810626" cy="676275"/>
          </a:xfrm>
        </p:spPr>
        <p:txBody>
          <a:bodyPr/>
          <a:lstStyle/>
          <a:p>
            <a:r>
              <a:rPr lang="ru-RU" sz="4000" dirty="0" smtClean="0"/>
              <a:t>Регламент итогового собеседования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60" y="800101"/>
            <a:ext cx="8518416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22" y="213324"/>
            <a:ext cx="1268296" cy="9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674" y="0"/>
            <a:ext cx="10372725" cy="866775"/>
          </a:xfrm>
        </p:spPr>
        <p:txBody>
          <a:bodyPr/>
          <a:lstStyle/>
          <a:p>
            <a:r>
              <a:rPr lang="ru-RU" sz="3200" dirty="0" smtClean="0"/>
              <a:t>Пример КИМ по итоговому собеседованию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209" y="981076"/>
            <a:ext cx="8599010" cy="54197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394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274" y="0"/>
            <a:ext cx="10144125" cy="838200"/>
          </a:xfrm>
        </p:spPr>
        <p:txBody>
          <a:bodyPr/>
          <a:lstStyle/>
          <a:p>
            <a:r>
              <a:rPr lang="ru-RU" sz="2800" dirty="0"/>
              <a:t>Пример КИМ по итоговому собеседованию</a:t>
            </a:r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922" y="904875"/>
            <a:ext cx="8159777" cy="54863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2630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4" y="0"/>
            <a:ext cx="10353675" cy="714375"/>
          </a:xfrm>
        </p:spPr>
        <p:txBody>
          <a:bodyPr/>
          <a:lstStyle/>
          <a:p>
            <a:r>
              <a:rPr lang="ru-RU" sz="3200" dirty="0"/>
              <a:t>Пример КИМ по итоговому собеседованию</a:t>
            </a: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890" y="828675"/>
            <a:ext cx="8512460" cy="565342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7057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571500"/>
            <a:ext cx="8010526" cy="809625"/>
          </a:xfrm>
        </p:spPr>
        <p:txBody>
          <a:bodyPr/>
          <a:lstStyle/>
          <a:p>
            <a:r>
              <a:rPr lang="ru-RU" altLang="ru-RU" dirty="0"/>
              <a:t>Прибытие в ППЭ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074" y="1695450"/>
            <a:ext cx="10220325" cy="4430714"/>
          </a:xfrm>
        </p:spPr>
        <p:txBody>
          <a:bodyPr>
            <a:normAutofit lnSpcReduction="10000"/>
          </a:bodyPr>
          <a:lstStyle/>
          <a:p>
            <a:pPr marL="319405" indent="-319405">
              <a:lnSpc>
                <a:spcPct val="8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Все участники ОГЭ должны явиться в ППЭ в день и время, указанные в </a:t>
            </a:r>
            <a:r>
              <a:rPr lang="ru-RU" altLang="ru-RU" dirty="0" smtClean="0">
                <a:solidFill>
                  <a:schemeClr val="tx1"/>
                </a:solidFill>
              </a:rPr>
              <a:t>уведомлении (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не позднее 09.00</a:t>
            </a:r>
            <a:r>
              <a:rPr lang="ru-RU" altLang="ru-RU" dirty="0" smtClean="0">
                <a:solidFill>
                  <a:schemeClr val="tx1"/>
                </a:solidFill>
              </a:rPr>
              <a:t>), </a:t>
            </a:r>
            <a:r>
              <a:rPr lang="ru-RU" altLang="ru-RU" dirty="0">
                <a:solidFill>
                  <a:schemeClr val="tx1"/>
                </a:solidFill>
              </a:rPr>
              <a:t>имея при себе: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документ, </a:t>
            </a:r>
            <a:r>
              <a:rPr lang="ru-RU" altLang="ru-RU" dirty="0">
                <a:solidFill>
                  <a:schemeClr val="tx1"/>
                </a:solidFill>
              </a:rPr>
              <a:t>удостоверяющий личность </a:t>
            </a:r>
            <a:r>
              <a:rPr lang="ru-RU" altLang="ru-RU" dirty="0" smtClean="0">
                <a:solidFill>
                  <a:schemeClr val="tx1"/>
                </a:solidFill>
              </a:rPr>
              <a:t>(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ПАСПОРТ оригинал</a:t>
            </a:r>
            <a:r>
              <a:rPr lang="ru-RU" altLang="ru-RU" dirty="0" smtClean="0">
                <a:solidFill>
                  <a:schemeClr val="tx1"/>
                </a:solidFill>
              </a:rPr>
              <a:t>);</a:t>
            </a:r>
            <a:endParaRPr lang="ru-RU" altLang="ru-RU" dirty="0">
              <a:solidFill>
                <a:schemeClr val="tx1"/>
              </a:solidFill>
            </a:endParaRPr>
          </a:p>
          <a:p>
            <a:pPr marL="319405" indent="-319405">
              <a:lnSpc>
                <a:spcPct val="80000"/>
              </a:lnSpc>
            </a:pPr>
            <a:r>
              <a:rPr lang="ru-RU" altLang="ru-RU" dirty="0" err="1">
                <a:solidFill>
                  <a:schemeClr val="tx1"/>
                </a:solidFill>
              </a:rPr>
              <a:t>гелевую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>
                <a:solidFill>
                  <a:schemeClr val="tx1"/>
                </a:solidFill>
              </a:rPr>
              <a:t>с </a:t>
            </a:r>
            <a:r>
              <a:rPr lang="ru-RU" altLang="ru-RU" b="1" u="sng" dirty="0">
                <a:solidFill>
                  <a:srgbClr val="FF0000"/>
                </a:solidFill>
              </a:rPr>
              <a:t>черными чернилами</a:t>
            </a:r>
            <a:r>
              <a:rPr lang="ru-RU" altLang="ru-RU" dirty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дополнительные устройства и материалы</a:t>
            </a:r>
            <a:r>
              <a:rPr lang="ru-RU" altLang="ru-RU" dirty="0">
                <a:solidFill>
                  <a:schemeClr val="tx1"/>
                </a:solidFill>
              </a:rPr>
              <a:t>, которые можно использовать по отдельным предметам</a:t>
            </a:r>
            <a:r>
              <a:rPr lang="ru-RU" altLang="ru-RU" dirty="0" smtClean="0">
                <a:solidFill>
                  <a:schemeClr val="tx1"/>
                </a:solidFill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Форма одежды – 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парадная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Если дождливая погода – иметь при себе </a:t>
            </a:r>
            <a:r>
              <a:rPr lang="ru-RU" altLang="ru-RU" b="1" dirty="0" smtClean="0">
                <a:solidFill>
                  <a:schemeClr val="tx1"/>
                </a:solidFill>
              </a:rPr>
              <a:t>бахилы</a:t>
            </a:r>
            <a:r>
              <a:rPr lang="ru-RU" altLang="ru-RU" dirty="0" smtClean="0">
                <a:solidFill>
                  <a:schemeClr val="tx1"/>
                </a:solidFill>
              </a:rPr>
              <a:t>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Прибытие в ППЭ – </a:t>
            </a:r>
            <a:r>
              <a:rPr lang="ru-RU" altLang="ru-RU" b="1" u="sng" dirty="0" smtClean="0">
                <a:solidFill>
                  <a:srgbClr val="FF0000"/>
                </a:solidFill>
              </a:rPr>
              <a:t>организованное</a:t>
            </a:r>
            <a:r>
              <a:rPr lang="ru-RU" altLang="ru-RU" dirty="0" smtClean="0">
                <a:solidFill>
                  <a:schemeClr val="tx1"/>
                </a:solidFill>
              </a:rPr>
              <a:t> (движение – от гимназии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dirty="0" smtClean="0">
                <a:solidFill>
                  <a:schemeClr val="tx1"/>
                </a:solidFill>
              </a:rPr>
              <a:t>№ 76 в сопровождении назначенных приказом лиц по утвержденному маршруту!);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>
                <a:solidFill>
                  <a:schemeClr val="tx1"/>
                </a:solidFill>
              </a:rPr>
              <a:t>В</a:t>
            </a:r>
            <a:r>
              <a:rPr lang="ru-RU" altLang="ru-RU" b="1" dirty="0" smtClean="0">
                <a:solidFill>
                  <a:schemeClr val="tx1"/>
                </a:solidFill>
              </a:rPr>
              <a:t> случае нештатной ситуации необходимо незамедлительно сообщить</a:t>
            </a:r>
            <a:r>
              <a:rPr lang="ru-RU" altLang="ru-RU" dirty="0" smtClean="0">
                <a:solidFill>
                  <a:schemeClr val="tx1"/>
                </a:solidFill>
              </a:rPr>
              <a:t> зам. директора по УВР </a:t>
            </a:r>
            <a:r>
              <a:rPr lang="ru-RU" altLang="ru-RU" dirty="0" err="1" smtClean="0">
                <a:solidFill>
                  <a:schemeClr val="tx1"/>
                </a:solidFill>
              </a:rPr>
              <a:t>Тытыш</a:t>
            </a:r>
            <a:r>
              <a:rPr lang="ru-RU" altLang="ru-RU" dirty="0" smtClean="0">
                <a:solidFill>
                  <a:schemeClr val="tx1"/>
                </a:solidFill>
              </a:rPr>
              <a:t> Т.А. по телефону 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b="1" dirty="0" smtClean="0">
                <a:solidFill>
                  <a:srgbClr val="FF0000"/>
                </a:solidFill>
              </a:rPr>
              <a:t>8-928-192-23-03</a:t>
            </a:r>
            <a:r>
              <a:rPr lang="ru-RU" altLang="ru-RU" dirty="0" smtClean="0">
                <a:solidFill>
                  <a:schemeClr val="tx1"/>
                </a:solidFill>
              </a:rPr>
              <a:t> или 2-74-25-45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213324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0"/>
            <a:ext cx="11115674" cy="1142999"/>
          </a:xfrm>
        </p:spPr>
        <p:txBody>
          <a:bodyPr/>
          <a:lstStyle/>
          <a:p>
            <a:pPr marL="182880" indent="-182880"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оборудуются стационарными и переносными металлоискателями, средствами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 в каждой аудитории и в штабе ППЭ</a:t>
            </a:r>
            <a:endParaRPr lang="ru-RU" sz="2400" dirty="0"/>
          </a:p>
        </p:txBody>
      </p:sp>
      <p:pic>
        <p:nvPicPr>
          <p:cNvPr id="4" name="Рисунок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58106"/>
            <a:ext cx="6096000" cy="437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http://www.iprofesional.com/adjuntos/jpg/2011/07/3454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287463"/>
            <a:ext cx="2463800" cy="20939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51" y="2838450"/>
            <a:ext cx="2824163" cy="3411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7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96" y="1040921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0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705BC-2EA7-85DC-28DD-3A8153D4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544175" cy="1325563"/>
          </a:xfrm>
        </p:spPr>
        <p:txBody>
          <a:bodyPr>
            <a:noAutofit/>
          </a:bodyPr>
          <a:lstStyle/>
          <a:p>
            <a: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  <a:t>Нормативно-правовые документы, регламентирующие проведение ГИА</a:t>
            </a:r>
            <a:br>
              <a:rPr lang="ru-RU" sz="20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cs typeface="Latha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9CD45B-5F85-824D-826B-A48915FE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624" y="1387047"/>
            <a:ext cx="7601639" cy="476523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1F487C"/>
                </a:solidFill>
              </a:rPr>
              <a:t>Федеральный закон от 29.12.2012 N 273-ФЗ"Об образовании в Российской Федерации"</a:t>
            </a:r>
          </a:p>
          <a:p>
            <a:r>
              <a:rPr lang="ru-RU" sz="1800" b="1" dirty="0">
                <a:solidFill>
                  <a:srgbClr val="1F487C"/>
                </a:solidFill>
              </a:rPr>
              <a:t>Постановление Правительства РФ о формировании и ведении ФИС ГИА и приема в образовательные организации высшего и среднего профессионального образования  и  РИС ГИА….  от 31.08.2013 № 755</a:t>
            </a:r>
          </a:p>
          <a:p>
            <a:pPr marL="0" indent="0" algn="l">
              <a:buNone/>
            </a:pPr>
            <a:endParaRPr lang="ru-RU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ru-RU" sz="18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от 4 апреля 2023 г.  № 232/551 </a:t>
            </a:r>
            <a:endParaRPr lang="ru-RU" sz="1800" b="0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0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000" b="1" i="0" u="none" strike="noStrike" baseline="0" dirty="0" smtClean="0">
                <a:solidFill>
                  <a:srgbClr val="FF0000"/>
                </a:solidFill>
              </a:rPr>
              <a:t>«</a:t>
            </a:r>
            <a:r>
              <a:rPr lang="ru-RU" sz="2000" b="1" i="0" u="none" strike="noStrike" baseline="0" dirty="0">
                <a:solidFill>
                  <a:srgbClr val="FF0000"/>
                </a:solidFill>
              </a:rPr>
              <a:t>Об утверждении Порядка проведения государственной </a:t>
            </a:r>
            <a:r>
              <a:rPr lang="ru-RU" sz="2000" b="1" i="0" u="none" strike="noStrike" baseline="0" dirty="0" smtClean="0">
                <a:solidFill>
                  <a:srgbClr val="FF0000"/>
                </a:solidFill>
              </a:rPr>
              <a:t>     итоговой </a:t>
            </a:r>
            <a:r>
              <a:rPr lang="ru-RU" sz="2000" b="1" i="0" u="none" strike="noStrike" baseline="0" dirty="0">
                <a:solidFill>
                  <a:srgbClr val="FF0000"/>
                </a:solidFill>
              </a:rPr>
              <a:t>аттестации по образовательным программам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</a:t>
            </a:r>
            <a:r>
              <a:rPr lang="ru-RU" sz="2000" b="1" i="0" u="none" strike="noStrike" baseline="0" dirty="0" smtClean="0">
                <a:solidFill>
                  <a:srgbClr val="FF0000"/>
                </a:solidFill>
              </a:rPr>
              <a:t>основного </a:t>
            </a:r>
            <a:r>
              <a:rPr lang="ru-RU" sz="2000" b="1" i="0" u="none" strike="noStrike" baseline="0" dirty="0">
                <a:solidFill>
                  <a:srgbClr val="FF0000"/>
                </a:solidFill>
              </a:rPr>
              <a:t>общего образования»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485C44-D17A-8903-05D7-F78C7282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55" y="2898473"/>
            <a:ext cx="1276709" cy="12680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48BC3C-B644-D95F-4EF1-DDDDFE36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55" y="4524203"/>
            <a:ext cx="1276709" cy="1268083"/>
          </a:xfrm>
          <a:prstGeom prst="rect">
            <a:avLst/>
          </a:prstGeom>
        </p:spPr>
      </p:pic>
      <p:pic>
        <p:nvPicPr>
          <p:cNvPr id="7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6" y="296931"/>
            <a:ext cx="1133474" cy="8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ытыш\Desktop\slide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17243"/>
            <a:ext cx="8753475" cy="61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607" y="432399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9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ытыш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6700"/>
            <a:ext cx="8782050" cy="64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432399"/>
            <a:ext cx="2133600" cy="15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01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Кто имеет право находиться в ППЭ во время                       проведения экзамена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4" y="1600201"/>
            <a:ext cx="10106025" cy="4525963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В аудитории ППЭ </a:t>
            </a:r>
            <a:r>
              <a:rPr lang="ru-RU" altLang="ru-RU" sz="2000" b="1" dirty="0">
                <a:solidFill>
                  <a:schemeClr val="tx1"/>
                </a:solidFill>
              </a:rPr>
              <a:t>не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более </a:t>
            </a:r>
            <a:r>
              <a:rPr lang="ru-RU" altLang="ru-RU" sz="2000" b="1" dirty="0">
                <a:solidFill>
                  <a:schemeClr val="tx1"/>
                </a:solidFill>
              </a:rPr>
              <a:t>15 участников ОГЭ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;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altLang="ru-RU" sz="2000" b="1" dirty="0">
                <a:solidFill>
                  <a:schemeClr val="tx1"/>
                </a:solidFill>
              </a:rPr>
              <a:t>аудитории не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менее двух организаторов ОГЭ;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Аккредитованные общественные наблюдатели. На </a:t>
            </a:r>
            <a:r>
              <a:rPr lang="ru-RU" altLang="ru-RU" sz="2000" b="1" dirty="0">
                <a:solidFill>
                  <a:schemeClr val="tx1"/>
                </a:solidFill>
              </a:rPr>
              <a:t>15 участников ОГЭ не более 1 общественного наблюдателя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В ППЭ могут находиться представители СМИ (до момента начала печати КИМ в штабе ППЭ);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Медицинские работники;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Сотрудники охраны порядка;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Представители контролирующих органов (при наличии приказа);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Обязательно – член ГЭК;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Организаторы вне аудитории;</a:t>
            </a: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Дежурные на 1 этаже.</a:t>
            </a:r>
          </a:p>
          <a:p>
            <a:endParaRPr lang="ru-RU" altLang="ru-RU" sz="2000" dirty="0"/>
          </a:p>
          <a:p>
            <a:endParaRPr lang="ru-RU" sz="2000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96" y="1040921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0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75" y="342900"/>
            <a:ext cx="10258424" cy="866775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ВО ВРЕМЯ ОГЭ ЗАПРЕЩАЮТСЯ: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Разговоры.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Вставания с мест.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Пересаживания.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 любыми материалами 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предметами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 мобильными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телефонами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средствами                                                                                                                                                  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связи, любыми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электронно-                                                                                                                      вычислительными устройствами                                                                                                                                              (умные часы, микро-наушники) .</a:t>
            </a:r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Пользование справочными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материалами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тех,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которые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указаны  </a:t>
            </a:r>
            <a:r>
              <a:rPr lang="ru-RU" alt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405" indent="-319405">
              <a:lnSpc>
                <a:spcPct val="80000"/>
              </a:lnSpc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Хождение по ППЭ во время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экзамена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сопровождения.</a:t>
            </a:r>
          </a:p>
          <a:p>
            <a:endParaRPr lang="ru-RU" sz="1800" dirty="0"/>
          </a:p>
        </p:txBody>
      </p:sp>
      <p:pic>
        <p:nvPicPr>
          <p:cNvPr id="1026" name="Picture 2" descr="C:\Users\Тытыш\Desktop\slide17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083469"/>
            <a:ext cx="7267575" cy="54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4" y="213324"/>
            <a:ext cx="1087193" cy="7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0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5274"/>
            <a:ext cx="10972800" cy="1019175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</a:rPr>
              <a:t>УДАЛЕНИЕ С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876424"/>
          </a:xfrm>
        </p:spPr>
        <p:txBody>
          <a:bodyPr>
            <a:normAutofit lnSpcReduction="10000"/>
          </a:bodyPr>
          <a:lstStyle/>
          <a:p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При нарушении правил и отказе в их соблюдении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 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организаторы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совместно с уполномоченным представителем ГЭК </a:t>
            </a:r>
            <a:r>
              <a:rPr lang="ru-RU" altLang="ru-RU" b="1" dirty="0">
                <a:solidFill>
                  <a:srgbClr val="663300"/>
                </a:solidFill>
                <a:latin typeface="Times New Roman" panose="02020603050405020304" pitchFamily="18" charset="0"/>
              </a:rPr>
              <a:t>вправе удалить участника ОГЭ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213324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365724"/>
            <a:ext cx="1654602" cy="11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084" y="49515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459" y="0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3001" y="3444387"/>
            <a:ext cx="9618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До повторной сдачи ОГЭ в текущем году  не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допускаются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: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1350" y="4029075"/>
            <a:ext cx="9308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ru-RU" sz="2400" dirty="0"/>
              <a:t>Участники ОГЭ, </a:t>
            </a:r>
            <a:r>
              <a:rPr lang="ru-RU" altLang="ru-RU" sz="2400" b="1" dirty="0">
                <a:solidFill>
                  <a:srgbClr val="FF0000"/>
                </a:solidFill>
              </a:rPr>
              <a:t>не явившиеся </a:t>
            </a:r>
            <a:r>
              <a:rPr lang="ru-RU" altLang="ru-RU" sz="2400" dirty="0"/>
              <a:t>на экзамен без уважительной причины</a:t>
            </a:r>
            <a:r>
              <a:rPr lang="ru-RU" altLang="ru-RU" sz="2400" dirty="0" smtClean="0"/>
              <a:t>;</a:t>
            </a:r>
            <a:endParaRPr lang="ru-RU" altLang="ru-RU" sz="2400" dirty="0"/>
          </a:p>
          <a:p>
            <a:pPr>
              <a:buNone/>
            </a:pPr>
            <a:r>
              <a:rPr lang="ru-RU" altLang="ru-RU" sz="2400" dirty="0"/>
              <a:t>   Участники ОГЭ, результаты которых были отменены ГЭК, в связи с выявлением фактов </a:t>
            </a:r>
            <a:r>
              <a:rPr lang="ru-RU" altLang="ru-RU" sz="2400" b="1" dirty="0">
                <a:solidFill>
                  <a:srgbClr val="FF0000"/>
                </a:solidFill>
              </a:rPr>
              <a:t>нарушения участником </a:t>
            </a:r>
            <a:r>
              <a:rPr lang="ru-RU" altLang="ru-RU" sz="2400" dirty="0"/>
              <a:t>ОГЭ установленного порядка проведения ОГЭ.</a:t>
            </a:r>
          </a:p>
        </p:txBody>
      </p:sp>
    </p:spTree>
    <p:extLst>
      <p:ext uri="{BB962C8B-B14F-4D97-AF65-F5344CB8AC3E}">
        <p14:creationId xmlns:p14="http://schemas.microsoft.com/office/powerpoint/2010/main" val="400357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1410950" cy="1085850"/>
          </a:xfrm>
        </p:spPr>
        <p:txBody>
          <a:bodyPr/>
          <a:lstStyle/>
          <a:p>
            <a:r>
              <a:rPr lang="ru-RU" altLang="ru-RU" sz="20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r>
              <a:rPr lang="ru-RU" altLang="ru-RU" sz="2400" dirty="0"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700111"/>
              </p:ext>
            </p:extLst>
          </p:nvPr>
        </p:nvGraphicFramePr>
        <p:xfrm>
          <a:off x="628650" y="762000"/>
          <a:ext cx="109728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</a:p>
                    <a:p>
                      <a:pPr lvl="0" indent="20955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12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минут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55 минут)</a:t>
                      </a:r>
                      <a:endParaRPr lang="ru-RU" altLang="en-US" sz="2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 словари.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Аппаратура, которая может обеспечить качественное воспроизведение аудиозаписей с компакт-диска (формат аудиозаписи –</a:t>
                      </a:r>
                      <a:r>
                        <a:rPr lang="en-US" altLang="x-none" sz="20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</a:t>
                      </a:r>
                      <a:r>
                        <a:rPr sz="20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3).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минут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55 минут)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2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  <a:endParaRPr sz="18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8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Справочные материалы, содержащие таблицу квадратов двузначных чисел, основные формулы по алгебре и геометрии.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8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Разрешается на экзамене </a:t>
                      </a:r>
                      <a:r>
                        <a:rPr sz="1800" dirty="0" err="1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sz="18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 err="1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линейку</a:t>
                      </a:r>
                      <a:r>
                        <a:rPr lang="ru-RU" sz="1800" b="0" dirty="0" smtClean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altLang="en-US" sz="1800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</a:tr>
            </a:tbl>
          </a:graphicData>
        </a:graphic>
      </p:graphicFrame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5480649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/>
          <a:lstStyle/>
          <a:p>
            <a:r>
              <a:rPr lang="ru-RU" altLang="ru-RU" sz="6000" dirty="0"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219301"/>
              </p:ext>
            </p:extLst>
          </p:nvPr>
        </p:nvGraphicFramePr>
        <p:xfrm>
          <a:off x="609600" y="1085850"/>
          <a:ext cx="109728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sz="14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14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используются.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-36830" eaLnBrk="1" hangingPunct="1">
                        <a:buNone/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используются.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55 минут)</a:t>
                      </a:r>
                      <a:endParaRPr lang="ru-RU" altLang="en-US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 с текстами художественных произведений </a:t>
                      </a:r>
                      <a:r>
                        <a:rPr sz="14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сборники лирики, в которых не должно быть вступительных статей и комментариев 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Пользование личными текстами художественных произведений и сборниками лирики участникам ОГЭ запрещено.</a:t>
                      </a:r>
                      <a:endParaRPr lang="ru-RU" altLang="en-US"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</a:t>
                      </a:r>
                      <a:endParaRPr lang="ru-RU" altLang="en-US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4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по правилам безопасности.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калькулятор.</a:t>
                      </a:r>
                      <a:endParaRPr lang="ru-RU" altLang="en-US"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79974"/>
            <a:ext cx="1096718" cy="7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285750"/>
            <a:ext cx="10458449" cy="752475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27073"/>
              </p:ext>
            </p:extLst>
          </p:nvPr>
        </p:nvGraphicFramePr>
        <p:xfrm>
          <a:off x="733425" y="1133475"/>
          <a:ext cx="10972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altLang="en-US" sz="20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часа)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Инструкция по правилам безопасности (для каждой аудитории). 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«Периодическая система химических элементов Д.И. Менделеева»;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Таблица растворимости солей, кислот и оснований в воде;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Электрохимический ряд напряжений металлов (ИК участника ОГЭ).</a:t>
                      </a:r>
                    </a:p>
                    <a:p>
                      <a:pPr lvl="0" defTabSz="914400" eaLnBrk="1" hangingPunct="1">
                        <a:buNone/>
                        <a:tabLst>
                          <a:tab pos="5940425" algn="l"/>
                        </a:tabLst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Непрограммируемый калькулятор.</a:t>
                      </a:r>
                      <a:endParaRPr lang="ru-RU" altLang="en-US" sz="15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altLang="en-US" sz="20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часа)</a:t>
                      </a:r>
                      <a:endParaRPr lang="ru-RU" altLang="en-US"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линейка;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карандаш;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5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непрограммируемый калькулятор.</a:t>
                      </a:r>
                      <a:endParaRPr lang="ru-RU" altLang="en-US" sz="15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5452074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9" y="361950"/>
            <a:ext cx="10144125" cy="571500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</a:t>
            </a:r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 проведения </a:t>
            </a:r>
            <a:r>
              <a:rPr lang="ru-RU" altLang="ru-RU" sz="1900" b="1" dirty="0">
                <a:solidFill>
                  <a:srgbClr val="240AE4"/>
                </a:solidFill>
                <a:cs typeface="Times New Roman" panose="02020603050405020304" pitchFamily="18" charset="0"/>
              </a:rPr>
              <a:t>экзаменов</a:t>
            </a:r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 ГИА-9 по отдельным учебным предметам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948597"/>
              </p:ext>
            </p:extLst>
          </p:nvPr>
        </p:nvGraphicFramePr>
        <p:xfrm>
          <a:off x="609600" y="1600200"/>
          <a:ext cx="109728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часа)</a:t>
                      </a:r>
                      <a:endParaRPr lang="ru-RU" altLang="en-US" sz="2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географические атласы для 7, 8 и 9 классов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непрограммируемый калькулятор;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линейка.</a:t>
                      </a:r>
                      <a:endParaRPr lang="ru-RU" altLang="en-US"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часа 30 минут)</a:t>
                      </a:r>
                      <a:endParaRPr lang="ru-RU" altLang="en-US" sz="2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Инструкция по правилам безопасности (для каждой аудитории);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резервный компьютер.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экзамена: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Компьютер.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выполнения задания 19 необходима программа для работы с электронными таблицами.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компьютере должны быть установлены знакомые участникам экзамена программы.</a:t>
                      </a: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108549"/>
            <a:ext cx="1820618" cy="12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10801349" cy="933450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316769"/>
              </p:ext>
            </p:extLst>
          </p:nvPr>
        </p:nvGraphicFramePr>
        <p:xfrm>
          <a:off x="838200" y="1118235"/>
          <a:ext cx="11029950" cy="475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/>
                <a:gridCol w="3676650"/>
                <a:gridCol w="3676650"/>
              </a:tblGrid>
              <a:tr h="7822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0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altLang="en-US" sz="20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4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  <a:endParaRPr lang="ru-RU" altLang="en-US" sz="14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sz="18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lang="ru-RU" altLang="en-US" sz="1800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5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2400" b="1" dirty="0">
                          <a:solidFill>
                            <a:srgbClr val="240AE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altLang="en-US" sz="2400" b="1" dirty="0">
                        <a:solidFill>
                          <a:srgbClr val="240AE4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минут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часа на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выполнение письменной части работы)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устный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ответ).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время на проведение экзамена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должно 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превышать 360 минут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часов)</a:t>
                      </a:r>
                      <a:endParaRPr lang="ru-RU" altLang="en-US" sz="16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Инструкция по правилам безопасности (для каждой аудитории);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Компьютер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8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аудитории для проведения письменной части экзамена необходимо установить звуковоспроизводящее устройство (компьютер с колонками), обеспечивающее качественное воспроизведение аудиозаписи в формате МР3.</a:t>
                      </a:r>
                    </a:p>
                    <a:p>
                      <a:pPr lvl="0" indent="20955" eaLnBrk="1" hangingPunct="1">
                        <a:buNone/>
                      </a:pPr>
                      <a:r>
                        <a:rPr sz="11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sz="20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20955" eaLnBrk="1" hangingPunct="1">
                        <a:buNone/>
                      </a:pPr>
                      <a:r>
                        <a:rPr sz="1600" b="1" dirty="0">
                          <a:solidFill>
                            <a:srgbClr val="00000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en-US" sz="1600" b="1" dirty="0">
                        <a:solidFill>
                          <a:srgbClr val="00000A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18835-1BE3-FC48-96A4-914D7F9A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76" y="176131"/>
            <a:ext cx="9018224" cy="1325563"/>
          </a:xfrm>
        </p:spPr>
        <p:txBody>
          <a:bodyPr>
            <a:normAutofit/>
          </a:bodyPr>
          <a:lstStyle/>
          <a:p>
            <a:r>
              <a:rPr lang="ru-RU" sz="4000" b="1" cap="all" spc="-133" dirty="0" smtClean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А  также:</a:t>
            </a:r>
            <a:endParaRPr lang="ru-RU" sz="4000" b="1" cap="all" spc="-133" dirty="0">
              <a:solidFill>
                <a:schemeClr val="accent1">
                  <a:lumMod val="50000"/>
                </a:schemeClr>
              </a:solidFill>
              <a:cs typeface="Latha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C312128-B526-7B47-00D2-27157A87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2575" y="1552576"/>
            <a:ext cx="9329487" cy="2677656"/>
          </a:xfrm>
          <a:prstGeom prst="rect">
            <a:avLst/>
          </a:prstGeom>
          <a:ln w="0" cmpd="thickThin">
            <a:solidFill>
              <a:srgbClr val="143B84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fira_sanslight"/>
              </a:rPr>
              <a:t>Приказ </a:t>
            </a:r>
            <a:r>
              <a:rPr lang="ru-RU" dirty="0" err="1">
                <a:solidFill>
                  <a:srgbClr val="444444"/>
                </a:solidFill>
                <a:latin typeface="fira_sanslight"/>
              </a:rPr>
              <a:t>Минпросвещения</a:t>
            </a:r>
            <a:r>
              <a:rPr lang="ru-RU" dirty="0">
                <a:solidFill>
                  <a:srgbClr val="444444"/>
                </a:solidFill>
                <a:latin typeface="fira_sanslight"/>
              </a:rPr>
              <a:t> России и Рособрнадзора «Об утверждении единого расписания и продолжительности проведения </a:t>
            </a:r>
            <a:r>
              <a:rPr lang="ru-RU" b="1" dirty="0">
                <a:solidFill>
                  <a:srgbClr val="444444"/>
                </a:solidFill>
                <a:latin typeface="fira_sanslight"/>
              </a:rPr>
              <a:t>основного государственного экзамена </a:t>
            </a:r>
            <a:r>
              <a:rPr lang="ru-RU" dirty="0">
                <a:solidFill>
                  <a:srgbClr val="444444"/>
                </a:solidFill>
                <a:latin typeface="fira_sanslight"/>
              </a:rPr>
              <a:t>по каждому учебному предмету, требований к использованию средств обучения и воспитания при его проведении в 2024 году</a:t>
            </a:r>
            <a:r>
              <a:rPr lang="ru-RU" dirty="0" smtClean="0">
                <a:solidFill>
                  <a:srgbClr val="444444"/>
                </a:solidFill>
                <a:latin typeface="fira_sanslight"/>
              </a:rPr>
              <a:t>»                                                    (от 18.12.2023 №954/2117)</a:t>
            </a:r>
            <a:endParaRPr lang="ru-RU" dirty="0"/>
          </a:p>
        </p:txBody>
      </p:sp>
      <p:pic>
        <p:nvPicPr>
          <p:cNvPr id="8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258830"/>
            <a:ext cx="2095500" cy="14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31264" y="329185"/>
            <a:ext cx="8424672" cy="83233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cap="all" spc="-133" dirty="0">
                <a:solidFill>
                  <a:srgbClr val="002060"/>
                </a:solidFill>
                <a:cs typeface="Latha" pitchFamily="34" charset="0"/>
              </a:rPr>
              <a:t>Аттестат об основном общем образовании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722826"/>
              </p:ext>
            </p:extLst>
          </p:nvPr>
        </p:nvGraphicFramePr>
        <p:xfrm>
          <a:off x="438149" y="1124975"/>
          <a:ext cx="6496051" cy="544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2976" y="1756612"/>
            <a:ext cx="4678693" cy="481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Русский язык: 15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Математика: 8 (</a:t>
            </a:r>
            <a:r>
              <a:rPr lang="ru-RU" sz="1867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 менее 2 баллов из 8 получено за выполнение заданий по геометрии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Физика: 11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Обществознание: 14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Литература: 16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Химия: 10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Информатика: 5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География: 12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Биология: 13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История: 11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Английский язык: 29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0185" y="1310091"/>
            <a:ext cx="405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Минимальные баллы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914400" y="5342841"/>
            <a:ext cx="3990588" cy="1225409"/>
          </a:xfrm>
          <a:prstGeom prst="wedgeRoundRectCallout">
            <a:avLst>
              <a:gd name="adj1" fmla="val -21327"/>
              <a:gd name="adj2" fmla="val -99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Перевод баллов в оценку, для каждого предмета – своя шкала перевода</a:t>
            </a:r>
          </a:p>
        </p:txBody>
      </p:sp>
      <p:pic>
        <p:nvPicPr>
          <p:cNvPr id="10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282" y="213324"/>
            <a:ext cx="1635036" cy="11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52500" y="228026"/>
            <a:ext cx="9258302" cy="804863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Аттестат об основном общем образовании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431371" y="1147703"/>
          <a:ext cx="1176062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50" name="TextBox 7"/>
          <p:cNvSpPr txBox="1">
            <a:spLocks noChangeArrowheads="1"/>
          </p:cNvSpPr>
          <p:nvPr/>
        </p:nvSpPr>
        <p:spPr bwMode="auto">
          <a:xfrm rot="16200000">
            <a:off x="7684040" y="4766388"/>
            <a:ext cx="1064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средняя</a:t>
            </a: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 rot="-5400000">
            <a:off x="7588029" y="2402152"/>
            <a:ext cx="1064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средняя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1085227" y="5808972"/>
            <a:ext cx="101771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аттестат выставляются отметки по </a:t>
            </a:r>
            <a:r>
              <a:rPr lang="ru-RU" altLang="ru-RU" sz="1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предметам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изучаемым на уровне основного общего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образования.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предметам по которым выпускник не сдавал экзамен – в аттестат выставляется годовая оценка за 9 класс!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19075"/>
            <a:ext cx="7674864" cy="5048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Если что-то не получилось</a:t>
            </a:r>
            <a:r>
              <a:rPr lang="ru-RU" sz="3600" dirty="0" smtClean="0"/>
              <a:t>…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54480" y="820768"/>
            <a:ext cx="7796784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Получил «2», не завершил экзамен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4480" y="1592387"/>
            <a:ext cx="3279648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1-2 предмета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09972" y="1572561"/>
            <a:ext cx="3468624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3-4 предмета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54480" y="2611748"/>
            <a:ext cx="4395216" cy="754791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Пересдача в резервные  даты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43074" y="3962400"/>
            <a:ext cx="1426845" cy="81433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Успешно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Аттестат!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4047" y="3771125"/>
            <a:ext cx="2194560" cy="76771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Получил «2»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93942" y="2929148"/>
            <a:ext cx="5047488" cy="93826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Пересдача в  дополнительный период (сентябрь 2024 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35480" y="5895975"/>
            <a:ext cx="9189720" cy="66992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Справка об обучении, регистрация на ГИА – 2025 года   </a:t>
            </a:r>
          </a:p>
          <a:p>
            <a:pPr algn="ctr"/>
            <a:r>
              <a:rPr lang="ru-RU" b="1" dirty="0" smtClean="0"/>
              <a:t>(возможна смена экзаменов по выбору)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36817" y="4433875"/>
            <a:ext cx="2011680" cy="76771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Получил «2»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4808220" y="3068934"/>
            <a:ext cx="301752" cy="66939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115300" y="1192128"/>
            <a:ext cx="301752" cy="52404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933956" y="2200275"/>
            <a:ext cx="301752" cy="41147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933956" y="1248594"/>
            <a:ext cx="301752" cy="52404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084832" y="4089238"/>
            <a:ext cx="639318" cy="44960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091690" y="3228974"/>
            <a:ext cx="301752" cy="4286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8042148" y="1971822"/>
            <a:ext cx="301752" cy="102851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4366174">
            <a:off x="5960923" y="3284179"/>
            <a:ext cx="301752" cy="11372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772650" y="4538840"/>
            <a:ext cx="1685925" cy="66275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Успешно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Аттестат!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10182225" y="4726685"/>
            <a:ext cx="857250" cy="41141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7172134" y="3889233"/>
            <a:ext cx="370523" cy="57004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0342329" y="3794811"/>
            <a:ext cx="316992" cy="3601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593942" y="5138095"/>
            <a:ext cx="301752" cy="66939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16" y="213324"/>
            <a:ext cx="2309702" cy="16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313"/>
            <a:ext cx="9839325" cy="511175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cap="all" spc="-133" dirty="0" smtClean="0">
                <a:solidFill>
                  <a:srgbClr val="002060"/>
                </a:solidFill>
                <a:cs typeface="Latha" pitchFamily="34" charset="0"/>
              </a:rPr>
              <a:t>Какой экзамен выбрать</a:t>
            </a:r>
            <a:endParaRPr lang="ru-RU" altLang="ru-RU" sz="4000" b="1" cap="all" spc="-133" dirty="0">
              <a:solidFill>
                <a:srgbClr val="002060"/>
              </a:solidFill>
              <a:cs typeface="Latha" pitchFamily="34" charset="0"/>
            </a:endParaRPr>
          </a:p>
        </p:txBody>
      </p:sp>
      <p:grpSp>
        <p:nvGrpSpPr>
          <p:cNvPr id="7" name="组合 175"/>
          <p:cNvGrpSpPr/>
          <p:nvPr/>
        </p:nvGrpSpPr>
        <p:grpSpPr>
          <a:xfrm>
            <a:off x="887039" y="1117330"/>
            <a:ext cx="5369221" cy="1601484"/>
            <a:chOff x="633890" y="1340768"/>
            <a:chExt cx="5311194" cy="1584176"/>
          </a:xfrm>
        </p:grpSpPr>
        <p:sp>
          <p:nvSpPr>
            <p:cNvPr id="8" name="任意多边形 170"/>
            <p:cNvSpPr/>
            <p:nvPr/>
          </p:nvSpPr>
          <p:spPr>
            <a:xfrm rot="5400000">
              <a:off x="3652066" y="631927"/>
              <a:ext cx="1584175" cy="3001860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sz="2200" b="1" dirty="0" smtClean="0"/>
                <a:t>1.Математика</a:t>
              </a:r>
            </a:p>
            <a:p>
              <a:pPr algn="ctr"/>
              <a:r>
                <a:rPr lang="ru-RU" altLang="zh-CN" sz="2200" b="1" dirty="0" smtClean="0"/>
                <a:t>2.Физика и/или информатика  </a:t>
              </a:r>
              <a:endParaRPr lang="zh-CN" altLang="en-US" sz="2200" b="1" dirty="0"/>
            </a:p>
          </p:txBody>
        </p:sp>
        <p:grpSp>
          <p:nvGrpSpPr>
            <p:cNvPr id="9" name="组合 27"/>
            <p:cNvGrpSpPr/>
            <p:nvPr/>
          </p:nvGrpSpPr>
          <p:grpSpPr>
            <a:xfrm>
              <a:off x="633890" y="1340768"/>
              <a:ext cx="2491124" cy="1584176"/>
              <a:chOff x="633890" y="1340768"/>
              <a:chExt cx="2491124" cy="1584176"/>
            </a:xfrm>
          </p:grpSpPr>
          <p:sp>
            <p:nvSpPr>
              <p:cNvPr id="10" name="同侧圆角矩形 2"/>
              <p:cNvSpPr/>
              <p:nvPr/>
            </p:nvSpPr>
            <p:spPr>
              <a:xfrm rot="16200000">
                <a:off x="988682" y="985976"/>
                <a:ext cx="1584176" cy="2293759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sz="2200" b="1" dirty="0" smtClean="0"/>
                  <a:t>Инженерный класс </a:t>
                </a:r>
                <a:endParaRPr lang="zh-CN" altLang="en-US" sz="2200" b="1" dirty="0"/>
              </a:p>
            </p:txBody>
          </p:sp>
          <p:sp>
            <p:nvSpPr>
              <p:cNvPr id="11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grpSp>
        <p:nvGrpSpPr>
          <p:cNvPr id="13" name="组合 175"/>
          <p:cNvGrpSpPr/>
          <p:nvPr/>
        </p:nvGrpSpPr>
        <p:grpSpPr>
          <a:xfrm>
            <a:off x="1025276" y="3052131"/>
            <a:ext cx="5307113" cy="1601486"/>
            <a:chOff x="695327" y="1340768"/>
            <a:chExt cx="5249757" cy="1584178"/>
          </a:xfrm>
        </p:grpSpPr>
        <p:sp>
          <p:nvSpPr>
            <p:cNvPr id="14" name="任意多边形 170"/>
            <p:cNvSpPr/>
            <p:nvPr/>
          </p:nvSpPr>
          <p:spPr>
            <a:xfrm rot="5400000">
              <a:off x="3652066" y="631927"/>
              <a:ext cx="1584175" cy="3001860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sz="2200" b="1" dirty="0"/>
                <a:t>1.Математика</a:t>
              </a:r>
            </a:p>
            <a:p>
              <a:pPr algn="ctr"/>
              <a:r>
                <a:rPr lang="ru-RU" altLang="zh-CN" sz="2200" b="1" dirty="0" smtClean="0"/>
                <a:t>2.Химия и/или</a:t>
              </a:r>
            </a:p>
            <a:p>
              <a:pPr algn="ctr"/>
              <a:r>
                <a:rPr lang="ru-RU" altLang="zh-CN" sz="2200" b="1" dirty="0" smtClean="0"/>
                <a:t> биология  </a:t>
              </a:r>
              <a:endParaRPr lang="zh-CN" altLang="en-US" sz="2200" b="1" dirty="0"/>
            </a:p>
          </p:txBody>
        </p:sp>
        <p:grpSp>
          <p:nvGrpSpPr>
            <p:cNvPr id="15" name="组合 27"/>
            <p:cNvGrpSpPr/>
            <p:nvPr/>
          </p:nvGrpSpPr>
          <p:grpSpPr>
            <a:xfrm>
              <a:off x="695327" y="1340768"/>
              <a:ext cx="2429687" cy="1584178"/>
              <a:chOff x="695327" y="1340768"/>
              <a:chExt cx="2429687" cy="1584178"/>
            </a:xfrm>
          </p:grpSpPr>
          <p:sp>
            <p:nvSpPr>
              <p:cNvPr id="16" name="同侧圆角矩形 2"/>
              <p:cNvSpPr/>
              <p:nvPr/>
            </p:nvSpPr>
            <p:spPr>
              <a:xfrm rot="16200000">
                <a:off x="1019399" y="1016696"/>
                <a:ext cx="1584178" cy="223232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sz="2200" b="1" dirty="0" smtClean="0"/>
                  <a:t>Медицинский  класс в другом ОУ </a:t>
                </a:r>
                <a:endParaRPr lang="zh-CN" altLang="en-US" sz="2200" b="1" dirty="0"/>
              </a:p>
            </p:txBody>
          </p:sp>
          <p:sp>
            <p:nvSpPr>
              <p:cNvPr id="17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7029231" y="818535"/>
            <a:ext cx="51930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Профильные классы школы – прием регламентирован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школьными документами школьным –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порядок зачисления на конкурсной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основе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</a:rPr>
              <a:t>сучетрезультатов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экзаменов:</a:t>
            </a:r>
            <a:endParaRPr lang="ru-RU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1" name="组合 175"/>
          <p:cNvGrpSpPr/>
          <p:nvPr/>
        </p:nvGrpSpPr>
        <p:grpSpPr>
          <a:xfrm>
            <a:off x="7099271" y="2615021"/>
            <a:ext cx="4909075" cy="1237853"/>
            <a:chOff x="695326" y="1340769"/>
            <a:chExt cx="5249758" cy="1584178"/>
          </a:xfrm>
        </p:grpSpPr>
        <p:sp>
          <p:nvSpPr>
            <p:cNvPr id="22" name="任意多边形 170"/>
            <p:cNvSpPr/>
            <p:nvPr/>
          </p:nvSpPr>
          <p:spPr>
            <a:xfrm rot="5400000">
              <a:off x="3652066" y="631927"/>
              <a:ext cx="1584175" cy="3001860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b="1" dirty="0" smtClean="0"/>
                <a:t>1.Математика</a:t>
              </a:r>
            </a:p>
            <a:p>
              <a:pPr algn="ctr"/>
              <a:r>
                <a:rPr lang="ru-RU" altLang="zh-CN" b="1" dirty="0" smtClean="0"/>
                <a:t>2.Обшествознание и/или</a:t>
              </a:r>
            </a:p>
            <a:p>
              <a:pPr algn="ctr"/>
              <a:r>
                <a:rPr lang="ru-RU" altLang="zh-CN" b="1" dirty="0" smtClean="0"/>
                <a:t>Английский язык</a:t>
              </a:r>
            </a:p>
            <a:p>
              <a:pPr algn="ctr"/>
              <a:r>
                <a:rPr lang="ru-RU" altLang="zh-CN" b="1" dirty="0" smtClean="0"/>
                <a:t>  </a:t>
              </a:r>
              <a:endParaRPr lang="zh-CN" altLang="en-US" b="1" dirty="0"/>
            </a:p>
          </p:txBody>
        </p:sp>
        <p:grpSp>
          <p:nvGrpSpPr>
            <p:cNvPr id="23" name="组合 27"/>
            <p:cNvGrpSpPr/>
            <p:nvPr/>
          </p:nvGrpSpPr>
          <p:grpSpPr>
            <a:xfrm>
              <a:off x="695326" y="1340769"/>
              <a:ext cx="2429688" cy="1584178"/>
              <a:chOff x="695326" y="1340769"/>
              <a:chExt cx="2429688" cy="1584178"/>
            </a:xfrm>
          </p:grpSpPr>
          <p:sp>
            <p:nvSpPr>
              <p:cNvPr id="24" name="同侧圆角矩形 2"/>
              <p:cNvSpPr/>
              <p:nvPr/>
            </p:nvSpPr>
            <p:spPr>
              <a:xfrm rot="16200000">
                <a:off x="1019398" y="1016697"/>
                <a:ext cx="1584178" cy="2232321"/>
              </a:xfrm>
              <a:prstGeom prst="round2Same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b="1" dirty="0" smtClean="0"/>
                  <a:t>Социально-экономический профиль </a:t>
                </a:r>
                <a:endParaRPr lang="zh-CN" altLang="en-US" b="1" dirty="0"/>
              </a:p>
            </p:txBody>
          </p:sp>
          <p:sp>
            <p:nvSpPr>
              <p:cNvPr id="25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grpSp>
        <p:nvGrpSpPr>
          <p:cNvPr id="36" name="组合 175"/>
          <p:cNvGrpSpPr/>
          <p:nvPr/>
        </p:nvGrpSpPr>
        <p:grpSpPr>
          <a:xfrm>
            <a:off x="7099271" y="5406205"/>
            <a:ext cx="4909075" cy="1237854"/>
            <a:chOff x="695326" y="1340768"/>
            <a:chExt cx="5249758" cy="1584179"/>
          </a:xfrm>
        </p:grpSpPr>
        <p:sp>
          <p:nvSpPr>
            <p:cNvPr id="37" name="任意多边形 170"/>
            <p:cNvSpPr/>
            <p:nvPr/>
          </p:nvSpPr>
          <p:spPr>
            <a:xfrm rot="5400000">
              <a:off x="3652067" y="631925"/>
              <a:ext cx="1584174" cy="3001860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b="1" dirty="0" smtClean="0"/>
                <a:t>НЕТ???</a:t>
              </a:r>
              <a:endParaRPr lang="zh-CN" altLang="en-US" b="1" dirty="0"/>
            </a:p>
          </p:txBody>
        </p:sp>
        <p:grpSp>
          <p:nvGrpSpPr>
            <p:cNvPr id="38" name="组合 27"/>
            <p:cNvGrpSpPr/>
            <p:nvPr/>
          </p:nvGrpSpPr>
          <p:grpSpPr>
            <a:xfrm>
              <a:off x="695326" y="1340769"/>
              <a:ext cx="2429688" cy="1584178"/>
              <a:chOff x="695326" y="1340769"/>
              <a:chExt cx="2429688" cy="1584178"/>
            </a:xfrm>
          </p:grpSpPr>
          <p:sp>
            <p:nvSpPr>
              <p:cNvPr id="39" name="同侧圆角矩形 2"/>
              <p:cNvSpPr/>
              <p:nvPr/>
            </p:nvSpPr>
            <p:spPr>
              <a:xfrm rot="16200000">
                <a:off x="1019398" y="1016697"/>
                <a:ext cx="1584178" cy="2232321"/>
              </a:xfrm>
              <a:prstGeom prst="round2Same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b="1" dirty="0" smtClean="0"/>
                  <a:t>Универсальный профиль</a:t>
                </a:r>
                <a:endParaRPr lang="zh-CN" altLang="en-US" b="1" dirty="0"/>
              </a:p>
            </p:txBody>
          </p:sp>
          <p:sp>
            <p:nvSpPr>
              <p:cNvPr id="40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grpSp>
        <p:nvGrpSpPr>
          <p:cNvPr id="41" name="组合 175"/>
          <p:cNvGrpSpPr/>
          <p:nvPr/>
        </p:nvGrpSpPr>
        <p:grpSpPr>
          <a:xfrm>
            <a:off x="7099271" y="4013798"/>
            <a:ext cx="4894045" cy="1237853"/>
            <a:chOff x="695326" y="1340769"/>
            <a:chExt cx="5233685" cy="1584178"/>
          </a:xfrm>
        </p:grpSpPr>
        <p:sp>
          <p:nvSpPr>
            <p:cNvPr id="42" name="任意多边形 170"/>
            <p:cNvSpPr/>
            <p:nvPr/>
          </p:nvSpPr>
          <p:spPr>
            <a:xfrm rot="5400000">
              <a:off x="3637955" y="633891"/>
              <a:ext cx="1584175" cy="2997937"/>
            </a:xfrm>
            <a:custGeom>
              <a:avLst/>
              <a:gdLst>
                <a:gd name="connsiteX0" fmla="*/ 0 w 1584175"/>
                <a:gd name="connsiteY0" fmla="*/ 3001860 h 3001860"/>
                <a:gd name="connsiteX1" fmla="*/ 0 w 1584175"/>
                <a:gd name="connsiteY1" fmla="*/ 168778 h 3001860"/>
                <a:gd name="connsiteX2" fmla="*/ 168778 w 1584175"/>
                <a:gd name="connsiteY2" fmla="*/ 0 h 3001860"/>
                <a:gd name="connsiteX3" fmla="*/ 1415397 w 1584175"/>
                <a:gd name="connsiteY3" fmla="*/ 0 h 3001860"/>
                <a:gd name="connsiteX4" fmla="*/ 1584175 w 1584175"/>
                <a:gd name="connsiteY4" fmla="*/ 168778 h 3001860"/>
                <a:gd name="connsiteX5" fmla="*/ 1584175 w 1584175"/>
                <a:gd name="connsiteY5" fmla="*/ 3001860 h 3001860"/>
                <a:gd name="connsiteX6" fmla="*/ 931060 w 1584175"/>
                <a:gd name="connsiteY6" fmla="*/ 3001860 h 3001860"/>
                <a:gd name="connsiteX7" fmla="*/ 792087 w 1584175"/>
                <a:gd name="connsiteY7" fmla="*/ 2793401 h 3001860"/>
                <a:gd name="connsiteX8" fmla="*/ 653114 w 1584175"/>
                <a:gd name="connsiteY8" fmla="*/ 3001860 h 300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175" h="3001860">
                  <a:moveTo>
                    <a:pt x="0" y="3001860"/>
                  </a:moveTo>
                  <a:lnTo>
                    <a:pt x="0" y="168778"/>
                  </a:lnTo>
                  <a:cubicBezTo>
                    <a:pt x="0" y="75564"/>
                    <a:pt x="75564" y="0"/>
                    <a:pt x="168778" y="0"/>
                  </a:cubicBezTo>
                  <a:lnTo>
                    <a:pt x="1415397" y="0"/>
                  </a:lnTo>
                  <a:cubicBezTo>
                    <a:pt x="1508611" y="0"/>
                    <a:pt x="1584175" y="75564"/>
                    <a:pt x="1584175" y="168778"/>
                  </a:cubicBezTo>
                  <a:lnTo>
                    <a:pt x="1584175" y="3001860"/>
                  </a:lnTo>
                  <a:lnTo>
                    <a:pt x="931060" y="3001860"/>
                  </a:lnTo>
                  <a:lnTo>
                    <a:pt x="792087" y="2793401"/>
                  </a:lnTo>
                  <a:lnTo>
                    <a:pt x="653114" y="30018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altLang="zh-CN" sz="1600" b="1" dirty="0" smtClean="0"/>
                <a:t>1</a:t>
              </a:r>
            </a:p>
            <a:p>
              <a:pPr algn="ctr"/>
              <a:r>
                <a:rPr lang="ru-RU" altLang="zh-CN" sz="1600" b="1" dirty="0" smtClean="0"/>
                <a:t>1.Русский язык</a:t>
              </a:r>
            </a:p>
            <a:p>
              <a:pPr algn="ctr"/>
              <a:r>
                <a:rPr lang="ru-RU" altLang="zh-CN" sz="1600" b="1" dirty="0" smtClean="0"/>
                <a:t>2.Обшествознание и/или</a:t>
              </a:r>
            </a:p>
            <a:p>
              <a:pPr algn="ctr"/>
              <a:r>
                <a:rPr lang="ru-RU" altLang="zh-CN" sz="1600" b="1" dirty="0" smtClean="0"/>
                <a:t>Английский язык и/или история</a:t>
              </a:r>
            </a:p>
            <a:p>
              <a:pPr algn="ctr"/>
              <a:r>
                <a:rPr lang="ru-RU" altLang="zh-CN" sz="1600" b="1" dirty="0" smtClean="0"/>
                <a:t>  </a:t>
              </a:r>
              <a:endParaRPr lang="zh-CN" altLang="en-US" sz="1600" b="1" dirty="0"/>
            </a:p>
          </p:txBody>
        </p:sp>
        <p:grpSp>
          <p:nvGrpSpPr>
            <p:cNvPr id="43" name="组合 27"/>
            <p:cNvGrpSpPr/>
            <p:nvPr/>
          </p:nvGrpSpPr>
          <p:grpSpPr>
            <a:xfrm>
              <a:off x="695326" y="1340769"/>
              <a:ext cx="2429688" cy="1584178"/>
              <a:chOff x="695326" y="1340769"/>
              <a:chExt cx="2429688" cy="1584178"/>
            </a:xfrm>
          </p:grpSpPr>
          <p:sp>
            <p:nvSpPr>
              <p:cNvPr id="44" name="同侧圆角矩形 2"/>
              <p:cNvSpPr/>
              <p:nvPr/>
            </p:nvSpPr>
            <p:spPr>
              <a:xfrm rot="16200000">
                <a:off x="1019398" y="1016697"/>
                <a:ext cx="1584178" cy="2232321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altLang="zh-CN" b="1" dirty="0" smtClean="0"/>
                  <a:t>Гуманитарный профиль</a:t>
                </a:r>
                <a:endParaRPr lang="zh-CN" altLang="en-US" b="1" dirty="0"/>
              </a:p>
            </p:txBody>
          </p:sp>
          <p:sp>
            <p:nvSpPr>
              <p:cNvPr id="45" name="等腰三角形 4"/>
              <p:cNvSpPr/>
              <p:nvPr/>
            </p:nvSpPr>
            <p:spPr>
              <a:xfrm rot="5400000">
                <a:off x="2872986" y="2024844"/>
                <a:ext cx="288032" cy="216024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1207008" y="5090116"/>
            <a:ext cx="4986528" cy="8295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Архитектурный класс – математика и творческие работы!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7" y="213325"/>
            <a:ext cx="947490" cy="6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xn--87-6kc3bfr2e.xn----7sbhlbh0a1awgee.xn--p1ai/uploads/ckfinder/userfiles/images/%D0%9C%D0%91%D0%9E%D0%A3%20%D0%A1%D0%9E%D0%A8%20%E2%84%9687/%D0%94%D0%BE%D0%BA%D1%83%D0%BC%D0%B5%D0%BD%D1%82%D1%8B/g_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113937"/>
            <a:ext cx="9848851" cy="67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6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8sb3bboch9b.xn--80aeqlbcry8a6e.xn--p1acf/images/%D0%B4%D0%BE%D0%BA%D1%83%D0%BC%D0%B5%D0%BD%D1%82%D1%8B/%D0%9F%D0%BE%D0%BB%D0%B5%D0%B7%D0%BD%D1%8B%D0%B5_%D1%81%D0%BE%D0%B2%D0%B5%D1%82%D1%8B_%D0%BF%D1%80%D0%B8_%D1%81%D0%B4%D0%B0%D1%87%D0%B5_%D0%9E%D0%93%D0%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152400"/>
            <a:ext cx="10721974" cy="644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78348"/>
            <a:ext cx="2306180" cy="13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20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xn--18--8cd3cgu2f.xn--p1ai/wp-content/uploads/2022/01/13risun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19062"/>
            <a:ext cx="8985249" cy="67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46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s/sPGitXfocLQmBRpOTMZgvqSrahy5uA0E3DY6eUJxV/slid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76213"/>
            <a:ext cx="8756650" cy="65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66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130" t="7745" r="9907" b="53340"/>
          <a:stretch/>
        </p:blipFill>
        <p:spPr>
          <a:xfrm>
            <a:off x="981074" y="2724150"/>
            <a:ext cx="10544175" cy="38039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6543" y="238896"/>
            <a:ext cx="555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Latha" pitchFamily="34" charset="0"/>
              </a:rPr>
              <a:t>Ресурсы для подготовки к ГИА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2056" y="5940437"/>
            <a:ext cx="26224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https://fipi.ru/</a:t>
            </a:r>
            <a:endParaRPr lang="ru-RU" sz="3200" dirty="0"/>
          </a:p>
          <a:p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463040" y="1060704"/>
            <a:ext cx="10168128" cy="142532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Подготовка в школе: консультации по всем предметам, элементы подготовки во время уроков;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Открытые интернет-задания для самостоятельной подготовки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9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0" y="475488"/>
            <a:ext cx="7632192" cy="518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Родители также могут оказать помощь выпускнику в подготовке к Государственной итоговой аттестации: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систематический контроль успеваемости во взаимодействии с образовательной организацией;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систематической работы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ученика; 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поддержка уверенности учащегося в своих силах;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формированию понимания у ученика ответственности за своё образование, а также бесперспективности шпаргалок и иных запрещённых к использованию на ГИА источников информации.</a:t>
            </a:r>
          </a:p>
        </p:txBody>
      </p:sp>
      <p:pic>
        <p:nvPicPr>
          <p:cNvPr id="3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263" y="5461599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5" y="365126"/>
            <a:ext cx="9477376" cy="998454"/>
          </a:xfrm>
        </p:spPr>
        <p:txBody>
          <a:bodyPr/>
          <a:lstStyle/>
          <a:p>
            <a:r>
              <a:rPr lang="ru-RU" sz="4000" dirty="0" smtClean="0"/>
              <a:t>Сроки проведения ГИА – 9 в 2024 году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1" y="1347537"/>
            <a:ext cx="5678904" cy="53660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Основной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ОГЭ-2024</a:t>
            </a:r>
          </a:p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мая (вторник), 22 мая (среда) — иностранные языки;</a:t>
            </a:r>
          </a:p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мая (понедельник) — биология, информатика, обществознание, химия;</a:t>
            </a:r>
          </a:p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мая (четверг) — география, история, физика, химия;</a:t>
            </a:r>
          </a:p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июня (понедельник) — русский язык;</a:t>
            </a:r>
          </a:p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июня (четверг) — математика;</a:t>
            </a:r>
          </a:p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июня (вторник) — география, информатика, обществознание;</a:t>
            </a:r>
          </a:p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июня (пятница) — биология, информатика, литература, физика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‍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Резервные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 основного периода: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24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(понедельник) — русский язык;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25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(вторник), 26 июня (среда) — все предметы,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кроме    русского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языка и математики;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27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июня (четверг) — математика;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1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июля (понедельник) — все предметы;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2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июля (вторник) — все предметы.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529138" y="1227222"/>
            <a:ext cx="4824662" cy="494974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Дополнительный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ОГЭ-2024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сентября (вторник) —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математика;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сентября (пятница) — русский язык;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сентября (вторник) — биология, география, история, физика;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сентября (пятница) — иностранные языки, информатика, литература, обществознание, химия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Резервные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 дополнительного периода: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сентября (среда) — русский язык;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сентября (четверг) — математика;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сентября (пятница), 23 сентября (понедельник) — все предметы, кроме русского языка и математики;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сентября (вторник) — все предметы.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ОГЭ-2024 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Литература, математика, русский язык — 3 часа 55 минут;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история, обществознание, физика, химия — 3 часа; 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биология, география, информатика — 2 часа 30 минут; </a:t>
            </a: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иностранные языки: письменная часть — 2 часа; устная часть — 15 минут.</a:t>
            </a:r>
          </a:p>
          <a:p>
            <a:r>
              <a:rPr lang="ru-RU" dirty="0">
                <a:solidFill>
                  <a:schemeClr val="tx1"/>
                </a:solidFill>
              </a:rPr>
              <a:t>‍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1" y="211206"/>
            <a:ext cx="1133474" cy="8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11053" y="505326"/>
            <a:ext cx="5494922" cy="537411"/>
          </a:xfrm>
          <a:prstGeom prst="roundRect">
            <a:avLst>
              <a:gd name="adj" fmla="val 4653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УЧАСТНИКИ ОГЭ (ГВЭ)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2526" y="1507958"/>
            <a:ext cx="10509808" cy="270309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ОБУЧАЮЩИЕСЯ  </a:t>
            </a:r>
            <a:r>
              <a:rPr lang="ru-RU" sz="3200" b="1" dirty="0" smtClean="0">
                <a:solidFill>
                  <a:schemeClr val="tx1"/>
                </a:solidFill>
              </a:rPr>
              <a:t>9 </a:t>
            </a:r>
            <a:r>
              <a:rPr lang="ru-RU" sz="3200" b="1" dirty="0">
                <a:solidFill>
                  <a:schemeClr val="tx1"/>
                </a:solidFill>
              </a:rPr>
              <a:t>классов 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не имеющие академической задолженности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выполнившие учебный план в </a:t>
            </a:r>
            <a:r>
              <a:rPr lang="ru-RU" sz="3200" b="1" dirty="0">
                <a:solidFill>
                  <a:srgbClr val="FF0000"/>
                </a:solidFill>
              </a:rPr>
              <a:t>полном объеме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получившие «зачет» по итоговому</a:t>
            </a:r>
            <a:r>
              <a:rPr lang="ru-RU" sz="3200" dirty="0">
                <a:solidFill>
                  <a:schemeClr val="tx1"/>
                </a:solidFill>
              </a:rPr>
              <a:t>: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собеседованию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684859" y="1729583"/>
            <a:ext cx="423863" cy="514349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0967" y="4523875"/>
            <a:ext cx="10327269" cy="1660358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</a:rPr>
              <a:t>ДОПУСК К ЭКЗАМЕНАМ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решению Педагогического совета</a:t>
            </a:r>
          </a:p>
          <a:p>
            <a:pPr algn="ctr" eaLnBrk="1" hangingPunct="1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 (первая декада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5 мая)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658919" y="4771350"/>
            <a:ext cx="423863" cy="514351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pic>
        <p:nvPicPr>
          <p:cNvPr id="10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343" y="237424"/>
            <a:ext cx="1355032" cy="9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474" y="394138"/>
            <a:ext cx="73633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</a:t>
            </a: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определяет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algn="ctr"/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экзаменов и их количестве,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</a:t>
            </a:r>
          </a:p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подаёт  выпускник самостоятельно</a:t>
            </a:r>
          </a:p>
          <a:p>
            <a:pPr algn="ctr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2024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alt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22318" y="5879443"/>
            <a:ext cx="9580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22358" y="3487292"/>
            <a:ext cx="895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году количество сдаваемых экзаменов четыре.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847474" y="5215825"/>
            <a:ext cx="8221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C00000"/>
                </a:solidFill>
                <a:latin typeface="Cambria" panose="02040503050406030204" pitchFamily="18" charset="0"/>
              </a:rPr>
              <a:t>2 предмета по выбору </a:t>
            </a:r>
          </a:p>
          <a:p>
            <a:pPr lvl="0" algn="ctr">
              <a:defRPr/>
            </a:pPr>
            <a:r>
              <a:rPr lang="ru-RU" kern="0" dirty="0">
                <a:solidFill>
                  <a:srgbClr val="333399"/>
                </a:solidFill>
                <a:latin typeface="Cambria" panose="02040503050406030204" pitchFamily="18" charset="0"/>
              </a:rPr>
              <a:t>(</a:t>
            </a:r>
            <a:r>
              <a:rPr lang="ru-RU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физика, химия, биология, история, география, информатика и ИКТ, иностранные языки, обществознание, литература)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0317" y="4259995"/>
            <a:ext cx="5719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latin typeface="Cambria" panose="02040503050406030204" pitchFamily="18" charset="0"/>
              </a:rPr>
              <a:t>Обязательные предметы</a:t>
            </a:r>
            <a:r>
              <a:rPr lang="ru-RU" b="1" kern="0" dirty="0">
                <a:solidFill>
                  <a:srgbClr val="333399"/>
                </a:solidFill>
                <a:latin typeface="Cambria" panose="02040503050406030204" pitchFamily="18" charset="0"/>
              </a:rPr>
              <a:t>: </a:t>
            </a:r>
            <a:r>
              <a:rPr lang="ru-RU" b="1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                                                 </a:t>
            </a:r>
            <a:r>
              <a:rPr lang="ru-RU" b="1" u="sng" kern="0" dirty="0" smtClean="0">
                <a:solidFill>
                  <a:srgbClr val="333399"/>
                </a:solidFill>
                <a:latin typeface="Cambria" panose="02040503050406030204" pitchFamily="18" charset="0"/>
              </a:rPr>
              <a:t>русский язык и математика</a:t>
            </a:r>
            <a:endParaRPr lang="ru-RU" b="1" u="sng" kern="0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02" y="426974"/>
            <a:ext cx="1678123" cy="11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0457" y="290886"/>
            <a:ext cx="7780385" cy="535531"/>
          </a:xfr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Регистрация и выбор экзамена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089221" y="459318"/>
            <a:ext cx="817033" cy="2159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45396" y="1959815"/>
            <a:ext cx="4066184" cy="2732501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Регистрация на ОГЭ и выбор экзаменов </a:t>
            </a:r>
            <a:endParaRPr lang="ru-RU" sz="2667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Рекомендованный срок </a:t>
            </a:r>
          </a:p>
          <a:p>
            <a:pPr algn="ctr">
              <a:defRPr/>
            </a:pPr>
            <a:r>
              <a:rPr lang="ru-RU" sz="2667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декабрь 2023 года</a:t>
            </a:r>
          </a:p>
          <a:p>
            <a:pPr algn="ctr">
              <a:defRPr/>
            </a:pP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возможный срок  до </a:t>
            </a:r>
            <a:endParaRPr lang="ru-RU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марта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2024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года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054720" y="1447933"/>
            <a:ext cx="5953327" cy="1590647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Обязательные предметы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русский язык и математика</a:t>
            </a:r>
          </a:p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+ 2 предмета </a:t>
            </a:r>
            <a:r>
              <a:rPr lang="ru-RU" sz="2400" b="1" dirty="0">
                <a:solidFill>
                  <a:srgbClr val="FF0000"/>
                </a:solidFill>
              </a:rPr>
              <a:t>по выбору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667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3031" y="5124677"/>
            <a:ext cx="10556188" cy="1332270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Участники 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 инвалидностью или 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ОВЗ (заключение ЦПМПК) </a:t>
            </a:r>
            <a:r>
              <a:rPr lang="ru-RU" sz="2667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имеют право </a:t>
            </a:r>
            <a:r>
              <a:rPr lang="ru-RU" sz="2667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выбора 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ОГЭ или ГВЭ (2 экзамена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endParaRPr lang="ru-RU" sz="2667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3D White инвалида бизнес с ноутбуком на ногах, работая с напарником 3D изображение изолированных белом фоне Фотография,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5" y="5902939"/>
            <a:ext cx="915987" cy="8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">
            <a:extLst>
              <a:ext uri="{FF2B5EF4-FFF2-40B4-BE49-F238E27FC236}">
                <a16:creationId xmlns="" xmlns:a16="http://schemas.microsoft.com/office/drawing/2014/main" id="{BF9B9A00-DF35-4A6C-A70B-283B9F2ADEE7}"/>
              </a:ext>
            </a:extLst>
          </p:cNvPr>
          <p:cNvSpPr/>
          <p:nvPr/>
        </p:nvSpPr>
        <p:spPr>
          <a:xfrm rot="16200000">
            <a:off x="4653387" y="1981235"/>
            <a:ext cx="246759" cy="60582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74A9044-A3CB-4ADA-B236-E880128F1815}"/>
              </a:ext>
            </a:extLst>
          </p:cNvPr>
          <p:cNvSpPr/>
          <p:nvPr/>
        </p:nvSpPr>
        <p:spPr>
          <a:xfrm>
            <a:off x="5046610" y="3190917"/>
            <a:ext cx="5961437" cy="172761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 1 марта  возможно внести </a:t>
            </a:r>
            <a:r>
              <a:rPr lang="ru-RU" sz="2667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изменения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 предметы по выбору (перечень)</a:t>
            </a:r>
            <a:endParaRPr lang="ru-RU" sz="2667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Стрелка вниз 1">
            <a:extLst>
              <a:ext uri="{FF2B5EF4-FFF2-40B4-BE49-F238E27FC236}">
                <a16:creationId xmlns="" xmlns:a16="http://schemas.microsoft.com/office/drawing/2014/main" id="{D633903E-6F77-4948-813F-7E9F85535777}"/>
              </a:ext>
            </a:extLst>
          </p:cNvPr>
          <p:cNvSpPr/>
          <p:nvPr/>
        </p:nvSpPr>
        <p:spPr>
          <a:xfrm rot="16200000">
            <a:off x="4683982" y="3385801"/>
            <a:ext cx="246759" cy="60582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6A7FB56-D902-4665-816B-0708006A6635}"/>
              </a:ext>
            </a:extLst>
          </p:cNvPr>
          <p:cNvSpPr/>
          <p:nvPr/>
        </p:nvSpPr>
        <p:spPr>
          <a:xfrm>
            <a:off x="10644258" y="3440321"/>
            <a:ext cx="111513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BE4CD7-D2CC-49B0-9751-A43983A1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95" y="639331"/>
            <a:ext cx="1276207" cy="1089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9042EE-E629-4DF2-88C0-C01771346F48}"/>
              </a:ext>
            </a:extLst>
          </p:cNvPr>
          <p:cNvSpPr txBox="1"/>
          <p:nvPr/>
        </p:nvSpPr>
        <p:spPr>
          <a:xfrm>
            <a:off x="1503491" y="790945"/>
            <a:ext cx="941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4 экзамена,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оценивание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 5-ти бальной шкале</a:t>
            </a:r>
          </a:p>
        </p:txBody>
      </p:sp>
      <p:pic>
        <p:nvPicPr>
          <p:cNvPr id="15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369" y="216464"/>
            <a:ext cx="1361738" cy="9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50" y="200025"/>
            <a:ext cx="8772525" cy="1087438"/>
          </a:xfrm>
        </p:spPr>
        <p:txBody>
          <a:bodyPr>
            <a:noAutofit/>
          </a:bodyPr>
          <a:lstStyle/>
          <a:p>
            <a:r>
              <a:rPr lang="ru-RU" sz="3200" b="1" cap="all" spc="-133" dirty="0">
                <a:solidFill>
                  <a:srgbClr val="002060"/>
                </a:solidFill>
                <a:cs typeface="Latha" pitchFamily="34" charset="0"/>
              </a:rPr>
              <a:t>Если нужны специальные условия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305" y="1587067"/>
            <a:ext cx="6762466" cy="4607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4555" y="2073258"/>
            <a:ext cx="20781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Выбор ГВЭ или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ОГЭ +1,5 часа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Условия, согласно заключению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046029" y="2852057"/>
            <a:ext cx="337457" cy="14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991600" y="4648200"/>
            <a:ext cx="348343" cy="18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6496051" y="3867149"/>
            <a:ext cx="2190750" cy="31432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kern="0" dirty="0" smtClean="0">
                <a:latin typeface="Cambria" panose="02040503050406030204" pitchFamily="18" charset="0"/>
              </a:rPr>
              <a:t>Ростова-на-Дону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53" y="306456"/>
            <a:ext cx="1311497" cy="9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089221" y="459318"/>
            <a:ext cx="817033" cy="2159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34597" y="3216888"/>
            <a:ext cx="24851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Выполнение химического эксперимента с использованием лабораторного оборудования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9631" y="213325"/>
            <a:ext cx="907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spc="-133" dirty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Особенности некоторых экзаменов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58228" y="3131675"/>
            <a:ext cx="2950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Выполнение экзаменационной работы непосредственно на </a:t>
            </a:r>
            <a:r>
              <a:rPr lang="ru-RU" sz="2400" dirty="0" smtClean="0"/>
              <a:t>компьютере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06464" y="3216888"/>
            <a:ext cx="307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Состоит из двух частей: есть устная </a:t>
            </a:r>
            <a:r>
              <a:rPr lang="ru-RU" sz="2400" dirty="0"/>
              <a:t>и письменная </a:t>
            </a:r>
            <a:r>
              <a:rPr lang="ru-RU" sz="2400" dirty="0" smtClean="0"/>
              <a:t>часть.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9010601" y="3072348"/>
            <a:ext cx="29779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Выполнение экзаменационной </a:t>
            </a:r>
            <a:r>
              <a:rPr lang="ru-RU" sz="2000" dirty="0" smtClean="0"/>
              <a:t>работы и</a:t>
            </a:r>
            <a:endParaRPr lang="ru-RU" sz="2000" dirty="0"/>
          </a:p>
          <a:p>
            <a:r>
              <a:rPr lang="ru-RU" sz="2000" dirty="0"/>
              <a:t> физического эксперимента с использованием лабораторного оборудования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83003"/>
              </p:ext>
            </p:extLst>
          </p:nvPr>
        </p:nvGraphicFramePr>
        <p:xfrm>
          <a:off x="334597" y="1546715"/>
          <a:ext cx="1170977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0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274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ru-RU" sz="2400" dirty="0"/>
                        <a:t>Химия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Информатика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Английский язык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Физика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3" descr="C:\Users\Тытыш\Desktop\101136_1502213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90" y="213324"/>
            <a:ext cx="1335327" cy="94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1200</TotalTime>
  <Words>1734</Words>
  <Application>Microsoft Office PowerPoint</Application>
  <PresentationFormat>Произвольный</PresentationFormat>
  <Paragraphs>352</Paragraphs>
  <Slides>39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Исполнительная</vt:lpstr>
      <vt:lpstr>ГОСУДАРСТВЕННАЯ ИТОГОВАЯ АТТЕСТАЦИЯ 2024   </vt:lpstr>
      <vt:lpstr>Нормативно-правовые документы, регламентирующие проведение ГИА </vt:lpstr>
      <vt:lpstr>А  также:</vt:lpstr>
      <vt:lpstr>Сроки проведения ГИА – 9 в 2024 году</vt:lpstr>
      <vt:lpstr>Презентация PowerPoint</vt:lpstr>
      <vt:lpstr>Презентация PowerPoint</vt:lpstr>
      <vt:lpstr>Регистрация и выбор экзамена </vt:lpstr>
      <vt:lpstr>Если нужны специальные условия </vt:lpstr>
      <vt:lpstr>Презентация PowerPoint</vt:lpstr>
      <vt:lpstr>Тренировочные мероприятия на ППЭ ооо114</vt:lpstr>
      <vt:lpstr>Презентация PowerPoint</vt:lpstr>
      <vt:lpstr>Итоговое собеседование</vt:lpstr>
      <vt:lpstr>Итоговое собеседование </vt:lpstr>
      <vt:lpstr>Регламент итогового собеседования</vt:lpstr>
      <vt:lpstr>Пример КИМ по итоговому собеседованию</vt:lpstr>
      <vt:lpstr>Пример КИМ по итоговому собеседованию</vt:lpstr>
      <vt:lpstr>Пример КИМ по итоговому собеседованию</vt:lpstr>
      <vt:lpstr>Прибытие в ППЭ</vt:lpstr>
      <vt:lpstr>   ППЭ оборудуются стационарными и переносными металлоискателями, средствами видеонаблюдения в каждой аудитории и в штабе ППЭ</vt:lpstr>
      <vt:lpstr>Презентация PowerPoint</vt:lpstr>
      <vt:lpstr>Презентация PowerPoint</vt:lpstr>
      <vt:lpstr>Кто имеет право находиться в ППЭ во время                       проведения экзамена:</vt:lpstr>
      <vt:lpstr>ВО ВРЕМЯ ОГЭ ЗАПРЕЩАЮТСЯ:</vt:lpstr>
      <vt:lpstr>УДАЛЕНИЕ С ОГЭ</vt:lpstr>
      <vt:lpstr>Особенности проведения экзаменов ГИА-9 по отдельным учебным предметам </vt:lpstr>
      <vt:lpstr> Особенности проведения экзаменов ГИА-9 по отдельным учебным предметам</vt:lpstr>
      <vt:lpstr>Особенности проведения экзаменов ГИА-9 по отдельным учебным предметам</vt:lpstr>
      <vt:lpstr>Особенности проведения экзаменов ГИА-9 по отдельным учебным предметам</vt:lpstr>
      <vt:lpstr>Особенности проведения экзаменов ГИА-9 по отдельным учебным предметам</vt:lpstr>
      <vt:lpstr>Аттестат об основном общем образовании</vt:lpstr>
      <vt:lpstr>Аттестат об основном общем образовании</vt:lpstr>
      <vt:lpstr>Если что-то не получилось…</vt:lpstr>
      <vt:lpstr>Какой экзамен выбрать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Тытыш</cp:lastModifiedBy>
  <cp:revision>80</cp:revision>
  <dcterms:created xsi:type="dcterms:W3CDTF">2021-07-20T13:02:37Z</dcterms:created>
  <dcterms:modified xsi:type="dcterms:W3CDTF">2024-02-02T10:25:23Z</dcterms:modified>
</cp:coreProperties>
</file>