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432" r:id="rId4"/>
    <p:sldId id="494" r:id="rId5"/>
    <p:sldId id="500" r:id="rId6"/>
    <p:sldId id="501" r:id="rId7"/>
    <p:sldId id="496" r:id="rId8"/>
    <p:sldId id="505" r:id="rId9"/>
    <p:sldId id="506" r:id="rId10"/>
    <p:sldId id="507" r:id="rId11"/>
    <p:sldId id="520" r:id="rId12"/>
    <p:sldId id="522" r:id="rId13"/>
    <p:sldId id="523" r:id="rId14"/>
    <p:sldId id="524" r:id="rId15"/>
    <p:sldId id="525" r:id="rId16"/>
    <p:sldId id="527" r:id="rId17"/>
    <p:sldId id="528" r:id="rId18"/>
    <p:sldId id="529" r:id="rId19"/>
    <p:sldId id="530" r:id="rId20"/>
    <p:sldId id="4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6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3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Итоговое собеседование направлено на проверку коммуникативной компетенции обучающихся IX классов — умения создавать монологические высказывания на разные темы, принимать участие в диалоге, выразительно читать текст вслух, пересказывать текст с привлечением дополнительной информации.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baseline="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20DCE6-BE40-4993-99F0-83D8F091F62A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articles/2025/10/01/daty-osennih-kanikul/" TargetMode="External"/><Relationship Id="rId2" Type="http://schemas.openxmlformats.org/officeDocument/2006/relationships/hyperlink" Target="https://www.rbc.ru/life/news/679bb4319a79471bfd029d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itogovoye-sobesedovaniye/metodicheskie_materialy_itogovoe_sobesedovanie_2025.pdf" TargetMode="External"/><Relationship Id="rId2" Type="http://schemas.openxmlformats.org/officeDocument/2006/relationships/hyperlink" Target="https://doc.fipi.ru/itogovoye-sobesedovaniye/RU-9_spec_itog_sobesedovanie_2025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articles/2025/10/08/temy-itogovyh-sochineniy/" TargetMode="External"/><Relationship Id="rId2" Type="http://schemas.openxmlformats.org/officeDocument/2006/relationships/hyperlink" Target="https://lenta.ru/articles/2025/10/20/chto-izmenitsya-v-ege-v-2026-go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itogovoye-sobesedovaniy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7030A0"/>
                </a:solidFill>
              </a:rPr>
              <a:t>Родительское </a:t>
            </a:r>
            <a:r>
              <a:rPr lang="ru-RU" sz="3000" b="1" dirty="0" smtClean="0">
                <a:solidFill>
                  <a:srgbClr val="7030A0"/>
                </a:solidFill>
              </a:rPr>
              <a:t>собрание </a:t>
            </a:r>
            <a:r>
              <a:rPr lang="ru-RU" sz="3000" b="1" dirty="0" smtClean="0">
                <a:solidFill>
                  <a:srgbClr val="7030A0"/>
                </a:solidFill>
              </a:rPr>
              <a:t>9-х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январь 2026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Тытыш</a:t>
            </a:r>
            <a:r>
              <a:rPr lang="ru-RU" dirty="0" smtClean="0">
                <a:solidFill>
                  <a:srgbClr val="0070C0"/>
                </a:solidFill>
              </a:rPr>
              <a:t> Т.А., заместитель директора по УВР МАОУ «Гимназия № 76»</a:t>
            </a:r>
          </a:p>
        </p:txBody>
      </p:sp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31" y="249305"/>
            <a:ext cx="1619844" cy="11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5" y="304800"/>
            <a:ext cx="8810626" cy="676275"/>
          </a:xfrm>
        </p:spPr>
        <p:txBody>
          <a:bodyPr/>
          <a:lstStyle/>
          <a:p>
            <a:r>
              <a:rPr lang="ru-RU" sz="4000" dirty="0" smtClean="0"/>
              <a:t>Регламент итогового собеседования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60" y="800101"/>
            <a:ext cx="8518416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22" y="213324"/>
            <a:ext cx="1268296" cy="9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4" y="0"/>
            <a:ext cx="10372725" cy="866775"/>
          </a:xfrm>
        </p:spPr>
        <p:txBody>
          <a:bodyPr/>
          <a:lstStyle/>
          <a:p>
            <a:r>
              <a:rPr lang="ru-RU" sz="3200" dirty="0" smtClean="0"/>
              <a:t>Пример КИМ по итоговому собеседованию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209" y="981076"/>
            <a:ext cx="8599010" cy="54197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394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0"/>
            <a:ext cx="10353675" cy="714375"/>
          </a:xfrm>
        </p:spPr>
        <p:txBody>
          <a:bodyPr/>
          <a:lstStyle/>
          <a:p>
            <a:r>
              <a:rPr lang="ru-RU" sz="3200" dirty="0"/>
              <a:t>Пример КИМ по итоговому собеседованию</a:t>
            </a: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890" y="828675"/>
            <a:ext cx="8512460" cy="56534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7057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Как </a:t>
            </a:r>
            <a:r>
              <a:rPr lang="ru-RU" sz="2800" b="1" dirty="0"/>
              <a:t>проходит устное собеседование по русскому языку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97527"/>
            <a:ext cx="10972800" cy="54864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собеседовании стараются создать максимально комфортные условия для экзаменуемого, чтобы снизить уровень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ожидают своей очереди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организатор по списку приглашает их и провожает в кабинет.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 в аудиторию, где его ждет экзаменатор-собеседник. Им может быть учитель по любому предмету. Его задача — вести беседу и следить за временем, но не выставлять оценку. Также на экзамене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присутствует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эксперт — учитель русского языка или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литературы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слушает ответы, но не участвует в беседе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Ученика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приветствуют, знакомятся с ним, инструктируют и выдают бланк с заданием. Он может делать в нем пометки: подчеркивать, выделять, ставить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ударения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всего итогового собеседования, в том числе ответа, ведется аудиозапись — это нужно, чтобы гарантировать прозрачность процедуры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экзамене не озвучивается, ее можно узнать в течение пяти календарных дней после его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3" y="5909275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8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Структура испытания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9873"/>
            <a:ext cx="10972800" cy="55903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состоит из четырех заданий: они выполняются последовательно, одно за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Прочитайте вслух текст</a:t>
            </a:r>
          </a:p>
          <a:p>
            <a:pPr fontAlgn="base"/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блок собеседования включает в себя практику устной речи. «Участнику дается небольшой текст публицистического характера, состоящий из 150-200 слов. Задача — продемонстрировать навык выразительного чтения, выдерживая правильную интонацию и соответствующий содержанию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темп;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подготовку, как и на само выполнение задания, 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отводится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две минуты. Максимально можно получить три балла.</a:t>
            </a:r>
          </a:p>
          <a:p>
            <a:pPr marL="0" indent="0" fontAlgn="base">
              <a:buNone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Критерии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</a:t>
            </a:r>
          </a:p>
          <a:p>
            <a:pPr fontAlgn="base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      интонация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темп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ошибки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произношении слов (сюда же относятся правильные ударения и искажения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следует уделить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грамотному произношению числительных, аббревиатур, имен собственных, постановке ударений в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словах.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36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0655"/>
          </a:xfrm>
        </p:spPr>
        <p:txBody>
          <a:bodyPr/>
          <a:lstStyle/>
          <a:p>
            <a:pPr fontAlgn="base"/>
            <a:r>
              <a:rPr lang="ru-RU" sz="4000" b="1" dirty="0" smtClean="0"/>
              <a:t>Структура испытания (продолжение)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271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Перескажите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блок собеседования — это пересказ ранее прочитанного текста, но обязательно с включенной в него цитатой, которую можно прочитать.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дают две минуты, на ответ — три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можно получить максимум четыре балла, если соблюдены все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сохранение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текста;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работа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высказыванием;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способы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цитирования (в форме прямой или косвенной речи).</a:t>
            </a: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Цитату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можно прочитать, заучивать ее и пересказывать не нужно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Важно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следить за речью: соблюдать нормы ударения, говорить в нормальном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темпе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выразительной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9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72836"/>
          </a:xfrm>
        </p:spPr>
        <p:txBody>
          <a:bodyPr/>
          <a:lstStyle/>
          <a:p>
            <a:r>
              <a:rPr lang="ru-RU" sz="3600" b="1" dirty="0" smtClean="0"/>
              <a:t>Структура испытания (продолжение)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45573"/>
            <a:ext cx="10972800" cy="6255327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</a:t>
            </a: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</a:p>
          <a:p>
            <a:pPr marL="0" indent="0" fontAlgn="base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третьем блоке ученику на выбор дается одно из трех заданий:</a:t>
            </a:r>
          </a:p>
          <a:p>
            <a:pPr fontAlgn="base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фотографии (повествование на основе изображения);</a:t>
            </a:r>
          </a:p>
          <a:p>
            <a:pPr fontAlgn="base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на основе личного опыта по плану (план предоставляют);</a:t>
            </a:r>
          </a:p>
          <a:p>
            <a:pPr fontAlgn="base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по какому-либо вопросу (его тоже выдают).</a:t>
            </a:r>
          </a:p>
          <a:p>
            <a:pPr fontAlgn="base"/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сопровождается карточкой с вспомогательными вопросами, которые помогают ученику выстроить 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дается одна минута. Монолог должен занимать не более трех минут и состоять как минимум из 10 фраз</a:t>
            </a:r>
          </a:p>
          <a:p>
            <a:pPr fontAlgn="base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выполнение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задачи в монологе;</a:t>
            </a:r>
          </a:p>
          <a:p>
            <a:pPr fontAlgn="base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логичность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монолога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400" b="1" dirty="0"/>
              <a:t> </a:t>
            </a:r>
            <a:endParaRPr lang="ru-RU" sz="3400" b="1" dirty="0" smtClean="0"/>
          </a:p>
          <a:p>
            <a:pPr fontAlgn="base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Фразы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по количеству грамматических основ, то есть в одном предложении их может быть несколько, если оно сложное. Например, сложносочиненное предложение «Мы ходили в лес и видели там зайца, но он быстро убежал, испугавшись нас» содержит две основы: «мы ходили и видели» и «он убежал». А значит, в нем две фразы.</a:t>
            </a:r>
          </a:p>
          <a:p>
            <a:pPr fontAlgn="base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за это задание можно не больше трех баллов.</a:t>
            </a:r>
          </a:p>
          <a:p>
            <a:pPr fontAlgn="base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оценить ключевые аспекты монологической речи: способность самостоятельно создавать развернутое, логически выстроенное и содержательное высказывание в соответствии с коммуникативной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0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18309"/>
          </a:xfrm>
        </p:spPr>
        <p:txBody>
          <a:bodyPr/>
          <a:lstStyle/>
          <a:p>
            <a:r>
              <a:rPr lang="ru-RU" sz="4000" b="1" dirty="0"/>
              <a:t>Структура испытания (продолжение)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18309"/>
            <a:ext cx="10972800" cy="5766955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4. Участие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диалоге</a:t>
            </a:r>
          </a:p>
          <a:p>
            <a:pPr fontAlgn="base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 часть испытания представляет собой беседу с экзаменатором, которая должна быть продолжением монолога из предыдущего задания. Ученику предстоит ответить на несколько вопросов.</a:t>
            </a:r>
          </a:p>
          <a:p>
            <a:pPr fontAlgn="base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демонстрировать, как он умеет вести спонтанную речь, так как 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на подготовку не предусмотрено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выступление должно длиться не более трех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pPr fontAlgn="base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задание ставят максимум три балла</a:t>
            </a:r>
          </a:p>
          <a:p>
            <a:pPr fontAlgn="base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вопросы экзаменатора нужно давать исчерпывающий, состоящий из одной и более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фраз.</a:t>
            </a:r>
          </a:p>
          <a:p>
            <a:pPr fontAlgn="base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</a:t>
            </a:r>
          </a:p>
          <a:p>
            <a:pPr fontAlgn="base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выполнение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задачи в диалоге (ответ не односложный, развернутый, школьник использует вводные конструкции и другие инструменты для создания связных предложений).</a:t>
            </a:r>
          </a:p>
          <a:p>
            <a:pPr marL="0" indent="0" fontAlgn="base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отвечать односложно, это приведет к потере баллов. Для придания речи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связности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убедительности необходимо использовать вводные конструкции, такие как "Я считаю, что...", "По моему мнению...", "На мой взгляд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..."».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6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/>
              </a:rPr>
              <a:t>Итоговая оценка за устное собеседование</a:t>
            </a:r>
            <a:br>
              <a:rPr lang="ru-RU" sz="4000" b="1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94955"/>
            <a:ext cx="10972800" cy="5507181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итоговое собеседование выставляется по системе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необходимо набрать не менее 10 баллов. При этом максимально можно получить 20 баллов:</a:t>
            </a: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— за верное выполнение всех четырех заданий;</a:t>
            </a: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— за соответствие общим критериям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четырех заданиях строго оценивается грамотность и фактическая точность речи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Общие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собеседования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соблюдение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орфоэпических норм;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соблюдение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 норм;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соблюдение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норм;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фактическая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итогового собеседования не приступил к выполнению двух или более заданий, он получает 0 баллов по всем критериям, оценивающим грамотность и фактическую точность речи»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44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Подготовка к устному собеседованию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88473"/>
            <a:ext cx="10972800" cy="4837691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ru-RU" b="1" dirty="0"/>
          </a:p>
          <a:p>
            <a:pPr fontAlgn="base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собеседованию проходит проще, чем к письменным 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экзаменам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за него можно получить «зачет» или «незачет», а не баллы. Но оставлять подготовку на последний момент не стоит, без прохождения устного собеседования не попасть на 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экзамены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подготовки к собеседованию</a:t>
            </a:r>
          </a:p>
          <a:p>
            <a:pPr fontAlgn="base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 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демоверсиями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ФИПИ, представленными на сайте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института.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можно найти другие варианты заданий, в том числе за 2025 год. Тренируйтесь на них.</a:t>
            </a:r>
          </a:p>
          <a:p>
            <a:pPr fontAlgn="base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вслух небольшие рассказы, а после — пересказывайте их. Это тоже отличная тренировка.</a:t>
            </a:r>
          </a:p>
          <a:p>
            <a:pPr fontAlgn="base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Слушайте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аудиокниги, которые читают профессиональные дикторы и актеры. Так вы натренируете слуховую память и запомните правильное произношение слов.</a:t>
            </a:r>
          </a:p>
          <a:p>
            <a:pPr fontAlgn="base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Если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боитесь устно отвечать, заранее изучите несколько практик, убирающих тревожность. Например, могут помочь дыхательные гимнастики или техники по переключению внимания.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8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544175" cy="1325563"/>
          </a:xfrm>
        </p:spPr>
        <p:txBody>
          <a:bodyPr>
            <a:noAutofit/>
          </a:bodyPr>
          <a:lstStyle/>
          <a:p>
            <a: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47652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273-ФЗ"Об образовании в Российской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</a:t>
            </a:r>
          </a:p>
          <a:p>
            <a:pPr marL="0" indent="0">
              <a:buNone/>
            </a:pPr>
            <a:endParaRPr lang="ru-RU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Министерства просвещения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 № 232/551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образования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Приказ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2026 году» (от 07.11.2025 №799/1905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0" u="none" strike="noStrike" baseline="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485C44-D17A-8903-05D7-F78C7282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5" y="2898473"/>
            <a:ext cx="1276709" cy="1268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48BC3C-B644-D95F-4EF1-DDDDFE36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5" y="4524203"/>
            <a:ext cx="1276709" cy="1268083"/>
          </a:xfrm>
          <a:prstGeom prst="rect">
            <a:avLst/>
          </a:prstGeom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6" y="296931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604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систематической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Школа </a:t>
            </a:r>
            <a:r>
              <a:rPr lang="ru-RU" altLang="ru-RU" sz="2000" b="1" dirty="0">
                <a:solidFill>
                  <a:srgbClr val="FF0000"/>
                </a:solidFill>
              </a:rPr>
              <a:t>не может подготовить выпускника к экзамену против его желания и без его участия!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3" y="5909275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1053" y="505326"/>
            <a:ext cx="5494922" cy="537411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ОГЭ (ГВЭ)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6" y="1507958"/>
            <a:ext cx="10509808" cy="270309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9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</a:t>
            </a:r>
            <a:r>
              <a:rPr lang="ru-RU" sz="3200" b="1" dirty="0">
                <a:solidFill>
                  <a:srgbClr val="FF0000"/>
                </a:solidFill>
              </a:rPr>
              <a:t>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собеседованию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0967" y="4523875"/>
            <a:ext cx="10327269" cy="166035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(первая декада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5 мая)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43" y="237424"/>
            <a:ext cx="1355032" cy="9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0457" y="290886"/>
            <a:ext cx="7780385" cy="535531"/>
          </a:xfr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Регистрация и выбор экзамена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89221" y="459318"/>
            <a:ext cx="817033" cy="2159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45396" y="1959815"/>
            <a:ext cx="4066184" cy="273250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Регистрация на ОГЭ и выбор экзаменов </a:t>
            </a:r>
            <a:endParaRPr lang="ru-RU" sz="2667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Рекомендованный срок </a:t>
            </a:r>
          </a:p>
          <a:p>
            <a:pPr algn="ctr">
              <a:defRPr/>
            </a:pP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январьь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2026 года</a:t>
            </a:r>
          </a:p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возможный срок  до </a:t>
            </a:r>
            <a:endParaRPr lang="ru-RU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марта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2026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54720" y="1447933"/>
            <a:ext cx="5953327" cy="1590647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Обязательные предметы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русский язык и математика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+ 2 предмета </a:t>
            </a:r>
            <a:r>
              <a:rPr lang="ru-RU" sz="2400" b="1" dirty="0">
                <a:solidFill>
                  <a:srgbClr val="FF0000"/>
                </a:solidFill>
              </a:rPr>
              <a:t>по выбору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???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3031" y="5124677"/>
            <a:ext cx="10556188" cy="133227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 инвалидностью или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ОВЗ (заключение ЦПМПК) </a:t>
            </a:r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имеют право 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выбора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ОГЭ или ГВЭ (2 экзамена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ru-RU" sz="2667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3D White инвалида бизнес с ноутбуком на ногах, работая с напарником 3D изображение изолированных белом фоне Фотография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5" y="5902939"/>
            <a:ext cx="915987" cy="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">
            <a:extLst>
              <a:ext uri="{FF2B5EF4-FFF2-40B4-BE49-F238E27FC236}">
                <a16:creationId xmlns="" xmlns:a16="http://schemas.microsoft.com/office/drawing/2014/main" id="{BF9B9A00-DF35-4A6C-A70B-283B9F2ADEE7}"/>
              </a:ext>
            </a:extLst>
          </p:cNvPr>
          <p:cNvSpPr/>
          <p:nvPr/>
        </p:nvSpPr>
        <p:spPr>
          <a:xfrm rot="16200000">
            <a:off x="4653387" y="1981235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74A9044-A3CB-4ADA-B236-E880128F1815}"/>
              </a:ext>
            </a:extLst>
          </p:cNvPr>
          <p:cNvSpPr/>
          <p:nvPr/>
        </p:nvSpPr>
        <p:spPr>
          <a:xfrm>
            <a:off x="5046610" y="3190917"/>
            <a:ext cx="5961437" cy="172761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 1 марта  возможно внести 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предметы по выбору (перечень)</a:t>
            </a:r>
            <a:endParaRPr lang="ru-RU" sz="2667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Стрелка вниз 1">
            <a:extLst>
              <a:ext uri="{FF2B5EF4-FFF2-40B4-BE49-F238E27FC236}">
                <a16:creationId xmlns="" xmlns:a16="http://schemas.microsoft.com/office/drawing/2014/main" id="{D633903E-6F77-4948-813F-7E9F85535777}"/>
              </a:ext>
            </a:extLst>
          </p:cNvPr>
          <p:cNvSpPr/>
          <p:nvPr/>
        </p:nvSpPr>
        <p:spPr>
          <a:xfrm rot="16200000">
            <a:off x="4683982" y="3385801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A7FB56-D902-4665-816B-0708006A6635}"/>
              </a:ext>
            </a:extLst>
          </p:cNvPr>
          <p:cNvSpPr/>
          <p:nvPr/>
        </p:nvSpPr>
        <p:spPr>
          <a:xfrm>
            <a:off x="10644258" y="3440321"/>
            <a:ext cx="111513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BE4CD7-D2CC-49B0-9751-A43983A1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5" y="639331"/>
            <a:ext cx="1276207" cy="1089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9042EE-E629-4DF2-88C0-C01771346F48}"/>
              </a:ext>
            </a:extLst>
          </p:cNvPr>
          <p:cNvSpPr txBox="1"/>
          <p:nvPr/>
        </p:nvSpPr>
        <p:spPr>
          <a:xfrm>
            <a:off x="1503491" y="790945"/>
            <a:ext cx="941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4 экзамена,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оценивание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 5-ти бальной шкале</a:t>
            </a:r>
          </a:p>
        </p:txBody>
      </p:sp>
      <p:pic>
        <p:nvPicPr>
          <p:cNvPr id="1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69" y="216464"/>
            <a:ext cx="1361738" cy="9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200025"/>
            <a:ext cx="8772525" cy="1087438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rgbClr val="002060"/>
                </a:solidFill>
                <a:cs typeface="Latha" pitchFamily="34" charset="0"/>
              </a:rPr>
              <a:t>Если нужны специальные условия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305" y="1587067"/>
            <a:ext cx="6762466" cy="460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4555" y="2073258"/>
            <a:ext cx="2078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Выбор ГВЭ или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ОГЭ +1,5 часа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Условия, согласно заключению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046029" y="2852057"/>
            <a:ext cx="337457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991600" y="4648200"/>
            <a:ext cx="348343" cy="18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96051" y="3867149"/>
            <a:ext cx="2190750" cy="31432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kern="0" dirty="0" smtClean="0">
                <a:latin typeface="Cambria" panose="02040503050406030204" pitchFamily="18" charset="0"/>
              </a:rPr>
              <a:t>Ростова-на-Дону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53" y="306456"/>
            <a:ext cx="1311497" cy="9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6" y="203582"/>
            <a:ext cx="10458450" cy="1063243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rgbClr val="002060"/>
                </a:solidFill>
                <a:cs typeface="Latha" pitchFamily="34" charset="0"/>
              </a:rPr>
              <a:t>Тренировочные </a:t>
            </a:r>
            <a:r>
              <a:rPr lang="ru-RU" sz="3200" b="1" cap="all" spc="-133" dirty="0" smtClean="0">
                <a:solidFill>
                  <a:srgbClr val="002060"/>
                </a:solidFill>
                <a:cs typeface="Latha" pitchFamily="34" charset="0"/>
              </a:rPr>
              <a:t>мероприятия на ППЭ ооо114</a:t>
            </a:r>
            <a:endParaRPr lang="ru-RU" sz="3200" b="1" cap="all" spc="-133" dirty="0">
              <a:solidFill>
                <a:srgbClr val="002060"/>
              </a:solidFill>
              <a:cs typeface="Lath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74" y="1618362"/>
            <a:ext cx="10290429" cy="201066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февраля - математика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февраля  - русский язык</a:t>
            </a:r>
          </a:p>
        </p:txBody>
      </p:sp>
      <p:pic>
        <p:nvPicPr>
          <p:cNvPr id="5" name="Picture 2" descr="C:\Users\Тытыш\Desktop\ege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3184393"/>
            <a:ext cx="4400551" cy="30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0" y="3486149"/>
            <a:ext cx="320413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A23A9A-C647-42A2-95DD-E657A0246971}"/>
              </a:ext>
            </a:extLst>
          </p:cNvPr>
          <p:cNvSpPr txBox="1"/>
          <p:nvPr/>
        </p:nvSpPr>
        <p:spPr>
          <a:xfrm>
            <a:off x="1278083" y="470648"/>
            <a:ext cx="9542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67" b="1" cap="all" spc="-133" dirty="0" smtClean="0">
                <a:solidFill>
                  <a:srgbClr val="00A6EB"/>
                </a:solidFill>
                <a:cs typeface="Latha" pitchFamily="34" charset="0"/>
              </a:rPr>
              <a:t> </a:t>
            </a:r>
            <a:r>
              <a:rPr lang="ru-RU" sz="32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Итоговое </a:t>
            </a:r>
            <a:r>
              <a:rPr lang="ru-RU" sz="3200" b="1" cap="all" spc="-133" dirty="0" smtClean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собеседование – </a:t>
            </a:r>
            <a:r>
              <a:rPr lang="ru-RU" sz="32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допуск к </a:t>
            </a:r>
            <a:r>
              <a:rPr lang="ru-RU" sz="3200" b="1" cap="all" spc="-133" dirty="0" smtClean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ГИА-9</a:t>
            </a:r>
            <a:endParaRPr lang="ru-RU" sz="3200" b="1" cap="all" spc="-133" dirty="0">
              <a:solidFill>
                <a:srgbClr val="002060"/>
              </a:solidFill>
              <a:latin typeface="+mj-lt"/>
              <a:ea typeface="+mj-ea"/>
              <a:cs typeface="Lath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786" y="1357541"/>
            <a:ext cx="4360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11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февраля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2026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года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4308" y="1942317"/>
            <a:ext cx="3861395" cy="2832452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</a:t>
            </a:r>
            <a:r>
              <a:rPr lang="ru-RU" sz="2000" b="1" dirty="0">
                <a:solidFill>
                  <a:schemeClr val="tx1"/>
                </a:solidFill>
              </a:rPr>
              <a:t>по уважительной причине; «незачет»; удаление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157" y="4804295"/>
            <a:ext cx="385554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 smtClean="0"/>
              <a:t>11 </a:t>
            </a:r>
            <a:r>
              <a:rPr lang="ru-RU" sz="3200" b="1" dirty="0"/>
              <a:t>марта </a:t>
            </a:r>
            <a:r>
              <a:rPr lang="ru-RU" sz="3200" b="1" dirty="0" smtClean="0"/>
              <a:t>2026 </a:t>
            </a:r>
            <a:r>
              <a:rPr lang="ru-RU" sz="3200" b="1" dirty="0"/>
              <a:t>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0" y="5829267"/>
            <a:ext cx="4078361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 smtClean="0"/>
              <a:t>20 апреля 2026 </a:t>
            </a:r>
            <a:r>
              <a:rPr lang="ru-RU" sz="3200" b="1" dirty="0"/>
              <a:t>года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2260195" y="5482123"/>
            <a:ext cx="333203" cy="2870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5327914" y="5389071"/>
            <a:ext cx="6720747" cy="102497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с ОВЗ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(справка, заключение ЦПМПК)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особые условия; продолжительность +30 минут </a:t>
            </a:r>
          </a:p>
        </p:txBody>
      </p:sp>
      <p:sp>
        <p:nvSpPr>
          <p:cNvPr id="16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984" y="1157851"/>
            <a:ext cx="761137" cy="10873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68316" y="1752747"/>
            <a:ext cx="6059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https://fipi.ru/itogovoye-sobesedovaniye</a:t>
            </a:r>
            <a:endParaRPr lang="ru-RU" sz="2400" dirty="0"/>
          </a:p>
        </p:txBody>
      </p:sp>
      <p:pic>
        <p:nvPicPr>
          <p:cNvPr id="1028" name="Picture 4" descr="http://qrcoder.ru/code/?https%3A%2F%2Ffipi.ru%2Fitogovoye-sobesedovaniy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61" y="2456156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23499" y="2900797"/>
            <a:ext cx="1580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/>
              <a:t>15 минут</a:t>
            </a:r>
          </a:p>
        </p:txBody>
      </p:sp>
      <p:pic>
        <p:nvPicPr>
          <p:cNvPr id="1026" name="Picture 2" descr="https://storage.myseldon.com/news-pict-83/830642605EFA42A7E4AB0039966184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81" y="2313472"/>
            <a:ext cx="3872272" cy="2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52" y="1998968"/>
            <a:ext cx="885913" cy="9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2684" y="4705481"/>
            <a:ext cx="324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Итог : зачет/незачет</a:t>
            </a:r>
            <a:endParaRPr lang="ru-RU" sz="2800" dirty="0"/>
          </a:p>
        </p:txBody>
      </p:sp>
      <p:pic>
        <p:nvPicPr>
          <p:cNvPr id="2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87" y="213784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–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82" y="213324"/>
            <a:ext cx="1635036" cy="11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4" y="295274"/>
            <a:ext cx="10201275" cy="1400175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Итоговое собеседование</a:t>
            </a:r>
            <a:br>
              <a:rPr lang="ru-RU" alt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95375"/>
            <a:ext cx="10953750" cy="5030789"/>
          </a:xfrm>
        </p:spPr>
        <p:txBody>
          <a:bodyPr/>
          <a:lstStyle/>
          <a:p>
            <a:pPr algn="just"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ППИС –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учащихся ознакомят заранее.</a:t>
            </a:r>
          </a:p>
          <a:p>
            <a:pPr algn="just"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работы каждому участнику будет отводиться около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проведения собеседования будет вестись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(хранится 1 год, могут запросить на проверку).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just"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76" y="213325"/>
            <a:ext cx="1362141" cy="9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1288</TotalTime>
  <Words>969</Words>
  <Application>Microsoft Office PowerPoint</Application>
  <PresentationFormat>Широкоэкранный</PresentationFormat>
  <Paragraphs>149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Century Gothic</vt:lpstr>
      <vt:lpstr>Courier New</vt:lpstr>
      <vt:lpstr>Latha</vt:lpstr>
      <vt:lpstr>Palatino Linotype</vt:lpstr>
      <vt:lpstr>Times New Roman</vt:lpstr>
      <vt:lpstr>Исполнительная</vt:lpstr>
      <vt:lpstr>ГОСУДАРСТВЕННАЯ ИТОГОВАЯ АТТЕСТАЦИЯ 2026   </vt:lpstr>
      <vt:lpstr>Нормативно-правовые документы, регламентирующие проведение ГИА </vt:lpstr>
      <vt:lpstr>Презентация PowerPoint</vt:lpstr>
      <vt:lpstr>Регистрация и выбор экзамена </vt:lpstr>
      <vt:lpstr>Если нужны специальные условия </vt:lpstr>
      <vt:lpstr>Тренировочные мероприятия на ППЭ ооо114</vt:lpstr>
      <vt:lpstr>Презентация PowerPoint</vt:lpstr>
      <vt:lpstr>Итоговое собеседование</vt:lpstr>
      <vt:lpstr>Итоговое собеседование </vt:lpstr>
      <vt:lpstr>Регламент итогового собеседования</vt:lpstr>
      <vt:lpstr>Пример КИМ по итоговому собеседованию</vt:lpstr>
      <vt:lpstr>Пример КИМ по итоговому собеседованию</vt:lpstr>
      <vt:lpstr>   Как проходит устное собеседование по русскому языку </vt:lpstr>
      <vt:lpstr>Структура испытания </vt:lpstr>
      <vt:lpstr>Структура испытания (продолжение)</vt:lpstr>
      <vt:lpstr>Структура испытания (продолжение)</vt:lpstr>
      <vt:lpstr>Структура испытания (продолжение)</vt:lpstr>
      <vt:lpstr>Итоговая оценка за устное собеседование </vt:lpstr>
      <vt:lpstr>Подготовка к устному собеседованию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88</cp:revision>
  <dcterms:created xsi:type="dcterms:W3CDTF">2021-07-20T13:02:37Z</dcterms:created>
  <dcterms:modified xsi:type="dcterms:W3CDTF">2026-01-15T09:44:03Z</dcterms:modified>
</cp:coreProperties>
</file>