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256" autoAdjust="0"/>
  </p:normalViewPr>
  <p:slideViewPr>
    <p:cSldViewPr snapToGrid="0">
      <p:cViewPr>
        <p:scale>
          <a:sx n="123" d="100"/>
          <a:sy n="123" d="100"/>
        </p:scale>
        <p:origin x="-1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253D694-513D-76DB-1935-531401E0FF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Итоговое собеседование ПО РУССКОМУ ЯЗЫКУ </a:t>
            </a:r>
            <a:r>
              <a:rPr lang="ru-RU" dirty="0" smtClean="0"/>
              <a:t>                                2024 </a:t>
            </a:r>
            <a:r>
              <a:rPr lang="ru-RU" dirty="0"/>
              <a:t>год.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Общее собрание выпускников 9-х классов 13.02.2024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68397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622DC26-203B-0B99-8D06-DB039CCD5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221238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Подготовка к пересказу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1775DA5-7AD7-37A4-7D2F-7BE14E477AA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618518"/>
            <a:ext cx="10363826" cy="6519399"/>
          </a:xfrm>
        </p:spPr>
        <p:txBody>
          <a:bodyPr>
            <a:normAutofit fontScale="77500" lnSpcReduction="20000"/>
          </a:bodyPr>
          <a:lstStyle/>
          <a:p>
            <a:pPr marL="342900" lvl="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подготовке к первому заданию ИС (чтению вслух) прочитайте текст про себя.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Запомните главные мысли, подчеркните ключевые слова.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подготовке ко второму заданию (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пересказу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прочитайте текст ещё раз. Во время чтения выписывайте на специальный бланк, выданный учителем-собеседником, подчёркнутые ранее ключевые слова.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Запомните структуру текста (расположение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микротем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главных мыслей). Имейте в виду, что структура всех текстов на итоговом собеседовании примерно одинаковая. Держите это в голове при </a:t>
            </a:r>
            <a:r>
              <a:rPr lang="ru-RU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переСказе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Прочитайте цитату. Обратите внимание на то, кому принадлежит высказывание: самому герою текста или другому лицу. Внимательно прочитайте его фамилию.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Подумайте, в какую часть текста это высказывание подходит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смыслу и логике. Сделайте об этом пометку в своих записях.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Подумайте, каким из способов вы включите цитату в </a:t>
            </a:r>
            <a:r>
              <a:rPr lang="ru-RU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переСказ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Перескажите текст с опорой на записи. Не спешите. Старайтесь правильно строить предложения и произносить слова. Если что-то забыли, не останавливайтесь, пропустите и рассказывайте дальше. Не забудьте про цитату.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7352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1AEC768-D273-9630-56FC-AB7FE8BC7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0609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делать записи во время подготовки к пересказу?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7F15777-FF4B-0833-A949-113BBCA12DE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923731"/>
            <a:ext cx="10363826" cy="6242179"/>
          </a:xfrm>
        </p:spPr>
        <p:txBody>
          <a:bodyPr>
            <a:normAutofit fontScale="70000" lnSpcReduction="20000"/>
          </a:bodyPr>
          <a:lstStyle/>
          <a:p>
            <a:pPr marL="342900" lvl="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 время подготовки к чтению вы уже подчеркнули ключевые слова, поэтому сразу, как только учитель-собеседник засёк время, начинайте выписывать их на бланк.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Будет лучше, если одной рукой вы будете указывать себе в тексте на подчёркнутые слова, а второй их записывать. Так вам не придётся искать слова глазами и тратить на это время.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Используйте сокращения, но учтите, что они должны быть понятны вам.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надо выписывать вводные слова, союзы, частицы. Не обязательно ставить знаки препинания (это ЧЕРНОВИК, который никто, кроме вас, не увидит). Числительные записывайте цифрами, без вспомогательных слов. (Например, 1993 вместо 1993 год).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тратьте время и не выписывайте фамилию, имя и отчество самого героя текста: их можно прочитать в пояснении к цитате.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Лучше каждую запись начинать с новой строчки, чтобы при пересказе вы не терялись в словах, написанных сплошным текстом.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Постарайтесь выписать ключевые слова из каждого абзаца, не зацикливайтесь на начале текста, иначе у вас не хватит времени на последнюю часть и при пересказе вы можете не вспомнить, о чём там шла речь.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Обязательно в записях сделайте пометку, где будете вставлять цитату.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5981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6F5B883-9443-2750-602B-E1C8026A8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Примерная структура текста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97B21D1-38EF-5525-6F0A-9BF1DFE8F00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  <a:buNone/>
            </a:pP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Текст, как правило, состоит из 4-х </a:t>
            </a:r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микротем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(абзацев).</a:t>
            </a:r>
            <a:endParaRPr lang="ru-RU" sz="16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Общие сведения о человеке (кто он, главная заслуга). Иногда могут содержаться сведения о семье, родителях.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Факты о детстве, об учёбе, начале карьеры.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Самые главные факты о деятельности (открытия, победы, достижения, рекорды, созданные произведения и др.)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Сведения о наградах, заслугах; след деятеля в истории, его значение, память о нём.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385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5F88A4E-A639-832D-B614-DD045411B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93245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Способы включения цитаты в пересказ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D05AF5E-18D9-F8DE-987F-0B7552A0A6C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811764"/>
            <a:ext cx="10363826" cy="6046236"/>
          </a:xfrm>
        </p:spPr>
        <p:txBody>
          <a:bodyPr>
            <a:normAutofit fontScale="55000" lnSpcReduction="20000"/>
          </a:bodyPr>
          <a:lstStyle/>
          <a:p>
            <a:pPr marL="0" indent="0">
              <a:spcBef>
                <a:spcPts val="450"/>
              </a:spcBef>
              <a:spcAft>
                <a:spcPts val="150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9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Прямое цитирование (дословная передача слов)</a:t>
            </a:r>
            <a:endParaRPr lang="ru-RU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450"/>
              </a:spcBef>
              <a:spcAft>
                <a:spcPts val="1500"/>
              </a:spcAft>
            </a:pPr>
            <a:r>
              <a:rPr lang="ru-RU" sz="29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Клише (самый простой вариант, который вы точно не забудете):</a:t>
            </a:r>
            <a:endParaRPr lang="ru-RU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ru-RU" sz="29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ФИО говорил: «Цитата».</a:t>
            </a:r>
            <a:endParaRPr lang="ru-RU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450"/>
              </a:spcBef>
              <a:spcAft>
                <a:spcPts val="1500"/>
              </a:spcAft>
            </a:pPr>
            <a:r>
              <a:rPr lang="ru-RU" sz="29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Варианты посложнее:</a:t>
            </a:r>
            <a:endParaRPr lang="ru-RU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ru-RU" sz="29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Недаром ФИО утверждал: «Цитата».</a:t>
            </a:r>
            <a:endParaRPr lang="ru-RU" sz="2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ru-RU" sz="29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sz="29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Заслуги (ФИО героя текста в родительном падеже) подтверждают слова ФИО (того, кому принадлежит высказывание): «Цитата».</a:t>
            </a:r>
            <a:endParaRPr lang="ru-RU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sz="29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«Цитата», — так говорил об этом человеке ФИО.</a:t>
            </a:r>
            <a:endParaRPr lang="ru-RU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ru-RU" sz="29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Сам ФИО (героя текста) говорил следующее: «Цитата».</a:t>
            </a:r>
            <a:endParaRPr lang="ru-RU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450"/>
              </a:spcBef>
              <a:spcAft>
                <a:spcPts val="1500"/>
              </a:spcAft>
              <a:buNone/>
            </a:pPr>
            <a:r>
              <a:rPr lang="ru-RU" sz="29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Косвенное цитирование (при помощи сложноподчинённых предложений)</a:t>
            </a:r>
            <a:endParaRPr lang="ru-RU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450"/>
              </a:spcBef>
              <a:spcAft>
                <a:spcPts val="1500"/>
              </a:spcAft>
            </a:pPr>
            <a:r>
              <a:rPr lang="ru-RU" sz="29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Клише</a:t>
            </a:r>
            <a:endParaRPr lang="ru-RU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sz="29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ФИО говорил, что…</a:t>
            </a:r>
            <a:endParaRPr lang="ru-RU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ru-RU" sz="29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ФИО утверждал, что…</a:t>
            </a: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2904142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7B8E3F8-DB8F-E40C-33F4-6CEB17791D1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76872"/>
            <a:ext cx="10363826" cy="4662611"/>
          </a:xfrm>
        </p:spPr>
        <p:txBody>
          <a:bodyPr>
            <a:normAutofit/>
          </a:bodyPr>
          <a:lstStyle/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Совет 1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Лучше использовать прямое цитирование, чтобы избежать речевых и грамматических ошибок!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Совет 2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вы забыли включить высказывание во время пересказа (а такое нередко случается от волнения) и вспомнили о нём только тогда, когда пересказали текст полностью, не расстраивайтесь и произнесите цитату в конце. Вам могут не дать балл по критерию П3 («Работа с высказыванием»), зато вы не потеряете балл по критерию П4 («Способы цитирования»).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9010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1367324-E249-99DC-F8BD-5E0F07984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678438"/>
          </a:xfrm>
        </p:spPr>
        <p:txBody>
          <a:bodyPr/>
          <a:lstStyle/>
          <a:p>
            <a:r>
              <a:rPr lang="ru-RU" b="1" dirty="0"/>
              <a:t>3.Монологическое высказывание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E25A5E8-5DAD-5F68-7600-88B26AD95DB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604866"/>
            <a:ext cx="10363826" cy="4516016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Монолог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— это цельный связный текст. Он должен состоять из ряда логически, последовательно связанных между собой предложений, интонационно оформленных и объединенных единым содержанием. Минимальный объём высказывания – 10 фраз. Больше лучше, но необходимо уложиться во временной лимит – 3 минуты. Если рассказ будет слишком долгим, то вас прервут и перейдут к диалогу. Если высказывание окажется слишком коротким, то экзаменатор может начать задавать наводящие вопросы. На подготовку даётся всего 1 минута.</a:t>
            </a:r>
          </a:p>
          <a:p>
            <a:r>
              <a:rPr lang="ru-RU" dirty="0"/>
              <a:t>Тему монологического высказывания можно выбрать самостоятельно. Вам предложат 3 варианта:</a:t>
            </a:r>
          </a:p>
          <a:p>
            <a:r>
              <a:rPr lang="ru-RU" dirty="0"/>
              <a:t>1) описание фотографии;</a:t>
            </a:r>
          </a:p>
          <a:p>
            <a:r>
              <a:rPr lang="ru-RU" dirty="0"/>
              <a:t>2) повествование на основе жизненного опыта;</a:t>
            </a:r>
          </a:p>
          <a:p>
            <a:r>
              <a:rPr lang="ru-RU" dirty="0"/>
              <a:t>3) рассуждение по поставленному вопросу.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0003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7E8345B-ADD1-DA77-1381-9C2A95CF5D8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949911"/>
            <a:ext cx="10363826" cy="604569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Совет 1</a:t>
            </a:r>
            <a:r>
              <a:rPr lang="ru-RU" sz="2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Не загадывайте заранее, какую тему вы будете брать. Исходите из ситуации. Может быть, вам попадется интересная фотография, а может, проблемный вопрос покажется очень легким. Главное – не берите то, в чём совсем не уверены.</a:t>
            </a:r>
            <a:endParaRPr lang="ru-RU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Aft>
                <a:spcPts val="800"/>
              </a:spcAft>
            </a:pPr>
            <a:r>
              <a:rPr lang="ru-RU" sz="21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Совет 2</a:t>
            </a:r>
            <a:r>
              <a:rPr lang="ru-RU" sz="2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Читайте подсказки, данные в карточках. Это позволит не потеряться и не уйти в сторону во время монолога. При этом не обязательно давать ответы на все данные там вопросы. Во время подготовки можно галочками отметить самые важные их них, а потом подсматривать в карточку.</a:t>
            </a:r>
            <a:endParaRPr lang="ru-RU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21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Совет 3</a:t>
            </a:r>
            <a:r>
              <a:rPr lang="ru-RU" sz="2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Описывая фотографию, обращайте внимание на композицию, то есть передний и задний план, на цветовую гамму, на действия героев (их позы), на передаваемое снимком настроение и важные детали. В конце можно сказать о задаче автора снимка или о том, какие эмоции он у вас вызывает.</a:t>
            </a:r>
            <a:endParaRPr lang="ru-RU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21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Совет 4</a:t>
            </a:r>
            <a:r>
              <a:rPr lang="ru-RU" sz="2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Рассказывая о случае из своей жизни (тема 2), не пытайтесь ничего придумывать. Это может вас запутать или заставить запнуться в самый неподходящий момент. Будьте эмоциональнее. Когда вы делитесь собственной историей, в ней не может быть правильных или неправильных моментов, деталей. Главное, чтобы рассказ был логичным и содержательным.</a:t>
            </a:r>
            <a:r>
              <a:rPr lang="ru-RU" sz="21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21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Совет 5</a:t>
            </a:r>
            <a:r>
              <a:rPr lang="ru-RU" sz="2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Не выстраивайте слишком короткие или слишком длинные предложения. В первом случае рассказ будет примитивным, неполным, а во втором – можно легко допустить грамматическую или речевую ошибку.</a:t>
            </a:r>
            <a:endParaRPr lang="ru-RU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8913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56D6A0F-8D67-3E5C-55C9-18D210AED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331394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КЛИШЕ  ДЛЯ МОНОЛОГИЧЕСКОГО ВЫСКАЗЫВАНИЯ</a:t>
            </a:r>
            <a:r>
              <a:rPr lang="ru-RU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477A966-C8AE-0E77-C1CE-14D04CB5637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754602"/>
            <a:ext cx="10363826" cy="610339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Описание фотографии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   Передо мной интересная фотография.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    На ней изображен(а)…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     Давайте рассмотрим изображение внимательнее.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     Перед нами (школьный двор, зал музея, комната и т.д.). Если это улица, описать погоду – На снимке запечатлен (какой, какое) день, утро….+ подробности (светит яркое солнце, на небе облака и т.д.)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     На переднем плане мы видим….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     Они (описать внешний вид, одежду, чем заняты).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     Их лица (его лицо, ее лицо) … (радостны, печальны, сосредоточенны), потому что …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     На заднем плане мы видим (назвать, кто, что на дальнем плане)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     Я думаю (мне кажется), что…. (сделать вывод о том, что на заднем плане или о снимке в целом).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   Мне понравилась эта фотография, потому что она четко передает чувства и эмоции присутствующих (присутствующего) на ней.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3121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1C8FC5B-97EE-AC49-34B8-66592B7C1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97402"/>
            <a:ext cx="10364451" cy="759041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Рассказ на заданную тему</a:t>
            </a:r>
            <a: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0B916D2-72C6-F6E8-F885-9E3D5C05ADB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1056443"/>
            <a:ext cx="10363826" cy="5504155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1.    Я хочу рассказать об одном интересном событии - ….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2.    Туда я отправился вместе с (классом, семьей, друзьями).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3.    Наша (поездка, экскурсия, наш поход) состоялся (указать точную или примерную дату).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4.    К этому мероприятию мы готовились заранее: … (рассказ о том, как готовились: если музей, экскурсия, то читали об этом, изучали материалы, если поход – собирали вещи, продумывали маршрут).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     И вот наступил долгожданный день.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     Во время экскурсии мы побывали … Во время похода мы побывали …..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     Кроме того, мы увидели ….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     Самым интересным оказалось (стал, был)…., так как….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     Мне понравилась эта ….. (понравился этот…), потому что ……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   Я хочу еще раз принять участие в подобном мероприятии.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34243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2D19AF4-1719-B781-C7B6-33C89A1B6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278128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Рассуждение на заданную тему</a:t>
            </a:r>
            <a:r>
              <a:rPr lang="ru-RU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E6AB9B1-911A-C40D-C5C5-99B9A445DB7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683581"/>
            <a:ext cx="10363826" cy="5868139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     Мне предложили </a:t>
            </a:r>
            <a:r>
              <a:rPr lang="ru-RU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порассуждать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интересную тему.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     (Произнести заданную для монолога тему).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     Попробую изложить свою точку зрения.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     Итак, (далее прочитать первый предложенный вопрос).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     Думаю, что …(ответ на первый предложенный вопрос).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     (Ответ на второй предложенный вопрос), потому что…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     Я считаю, что (ответ на третий предложенный вопрос), потому что…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     Кроме того, (далее изложить информацию из последнего вопроса).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     (Ответ на последний вопрос)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10.  Таким образом, (сделать общий вывод).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9146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8DA248F-2E65-F83C-AA26-A6EF05701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u="sng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Памятка для участников итогового собеседования по русскому </a:t>
            </a:r>
            <a:r>
              <a:rPr lang="ru-RU" sz="1800" b="1" u="sng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языку.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CB0A0E9-8CEB-B7FC-C77B-B472D10930B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2470"/>
            <a:ext cx="10363826" cy="4429957"/>
          </a:xfrm>
        </p:spPr>
        <p:txBody>
          <a:bodyPr>
            <a:normAutofit/>
          </a:bodyPr>
          <a:lstStyle/>
          <a:p>
            <a:pPr marL="6350" marR="635" indent="449580" algn="just">
              <a:lnSpc>
                <a:spcPct val="111000"/>
              </a:lnSpc>
              <a:spcAft>
                <a:spcPts val="675"/>
              </a:spcAft>
            </a:pP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Итоговое собеседование проводится для обучающихся 9 классов как условие допуска к государственной итоговой аттестации по образовательным программам основного общего образования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6350" marR="635" indent="449580" algn="just">
              <a:lnSpc>
                <a:spcPct val="111000"/>
              </a:lnSpc>
              <a:spcAft>
                <a:spcPts val="675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Основной срок: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 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февраля </a:t>
            </a:r>
            <a:r>
              <a:rPr lang="ru-RU" sz="1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2024 года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1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50" marR="635" indent="449580" algn="just">
              <a:lnSpc>
                <a:spcPct val="111000"/>
              </a:lnSpc>
              <a:spcAft>
                <a:spcPts val="675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Дополнительные сроки: </a:t>
            </a:r>
            <a:r>
              <a:rPr lang="ru-RU" sz="1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 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марта </a:t>
            </a:r>
            <a:r>
              <a:rPr lang="ru-RU" sz="1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2024 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года, 15 </a:t>
            </a:r>
            <a:r>
              <a:rPr lang="ru-RU" sz="1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АПРЕЛЯ 2024 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года.</a:t>
            </a:r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50" marR="1905" indent="449580" algn="just">
              <a:lnSpc>
                <a:spcPct val="114000"/>
              </a:lnSpc>
              <a:spcAft>
                <a:spcPts val="665"/>
              </a:spcAft>
            </a:pPr>
            <a:r>
              <a:rPr lang="ru-RU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Итоговое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собеседование проводится в образовательных организациях по месту обучения участников. </a:t>
            </a:r>
          </a:p>
          <a:p>
            <a:pPr marL="6350" marR="635" indent="449580" algn="just">
              <a:lnSpc>
                <a:spcPct val="111000"/>
              </a:lnSpc>
              <a:spcAft>
                <a:spcPts val="735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 время итогового собеседования участникам </a:t>
            </a:r>
            <a:r>
              <a:rPr lang="ru-RU" sz="18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запрещается </a:t>
            </a:r>
            <a:r>
              <a:rPr lang="ru-RU" sz="1800" b="1" u="sng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иметь при себе</a:t>
            </a:r>
            <a:r>
              <a:rPr lang="ru-RU" sz="1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1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средства связи, фото-, аудио- и видеоаппаратуру, справочные материалы, письменные заметки и иные средства хранения и передачи информации.</a:t>
            </a:r>
            <a:endParaRPr lang="ru-RU" sz="1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0204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B85B870-FB57-F77B-7C78-82AD0D012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26037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3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Диалог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FBCAD06-4EAA-5D5D-3DDC-A24DFCFC688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878888"/>
            <a:ext cx="10363826" cy="5979111"/>
          </a:xfrm>
        </p:spPr>
        <p:txBody>
          <a:bodyPr>
            <a:normAutofit/>
          </a:bodyPr>
          <a:lstStyle/>
          <a:p>
            <a:pPr marL="0" lvl="0" indent="0">
              <a:lnSpc>
                <a:spcPts val="21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Внимательно выслушивайте вопросы учителя-собеседника, в том числе и дополнительные. Скорее всего, он постарается вам помочь, задавая наводящий или уточняющий вопрос.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вопросы учителя-собеседника давайте полные, развёрнутые ответы, состоящие из 2 – 4 предложений.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бойтесь дать «неправильный» ответ. Ваша задача — высказать свою точку зрения, обозначить собственную позицию.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Помните, что недостаточно просто высказать мысль — её нужно доказать (обосновать, привести пример из личного опыта).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Будьте максимально искренни. Говорите только о том, что было на самом деле.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Проявляйте положительные эмоции, улыбайтесь, помогайте себе жестами и мимикой.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Старайтесь правильно употреблять слова, ставить ударения, строить предложения.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Говорите достаточно громко, чётко, не «глотайте» окончания, не спешите, но и не делайте слишком больших пауз. Если какой-то вопрос поставил вас в тупик, скажите: «Я затрудняюсь ответить на этот вопрос».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  <a:buNone/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183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CA32427-E5D8-834B-2A16-8EBFB92A5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544458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Речевые клише для диалога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9D88904-BA8C-5545-54A5-B3D9A101DDF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976544"/>
            <a:ext cx="10363826" cy="5539666"/>
          </a:xfrm>
        </p:spPr>
        <p:txBody>
          <a:bodyPr>
            <a:normAutofit/>
          </a:bodyPr>
          <a:lstStyle/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думаю, что…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считаю, …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мне кажется, …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По-моему, …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моему мнению, ...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По-видимому, …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Следовательно, …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Итак, …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Таким образом, …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Например, ...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51880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3553248-31D9-EFCC-B40F-CF1723DFF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Максимальные баллы за монолог и диалог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8E3890F-338B-F828-EE35-162566A3EED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Общее </a:t>
            </a:r>
            <a:r>
              <a:rPr lang="ru-RU" dirty="0"/>
              <a:t>количество баллов за выполнение всей работы-20 баллов</a:t>
            </a:r>
            <a:r>
              <a:rPr lang="ru-RU" dirty="0" smtClean="0"/>
              <a:t>.  </a:t>
            </a:r>
          </a:p>
          <a:p>
            <a:pPr marL="0" indent="0">
              <a:buNone/>
            </a:pPr>
            <a:r>
              <a:rPr lang="ru-RU" dirty="0" err="1" smtClean="0"/>
              <a:t>уЧастник</a:t>
            </a:r>
            <a:r>
              <a:rPr lang="ru-RU" dirty="0" smtClean="0"/>
              <a:t>  </a:t>
            </a:r>
            <a:r>
              <a:rPr lang="ru-RU" b="1" dirty="0"/>
              <a:t>ИС </a:t>
            </a:r>
            <a:r>
              <a:rPr lang="ru-RU" dirty="0"/>
              <a:t>получает зачет в случае, если за выполнение всей работы он набрал</a:t>
            </a:r>
            <a:r>
              <a:rPr lang="ru-RU" b="1" dirty="0"/>
              <a:t> 10 или более баллов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Участник ИС с ОВЗ (ЗПР) или инвалидностью получает </a:t>
            </a:r>
            <a:r>
              <a:rPr lang="ru-RU" dirty="0"/>
              <a:t>Общее количество баллов за выполнение всей работы</a:t>
            </a:r>
            <a:r>
              <a:rPr lang="ru-RU" dirty="0" smtClean="0"/>
              <a:t> – 10, </a:t>
            </a:r>
            <a:r>
              <a:rPr lang="ru-RU" b="1" dirty="0" smtClean="0"/>
              <a:t>зачет ставится при 5 баллах и более.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847867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F677C24-06DA-39C6-A0C5-7044B0EB384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/>
              <a:t>Спасибо за внимание!</a:t>
            </a:r>
          </a:p>
          <a:p>
            <a:pPr marL="0" indent="0" algn="ctr">
              <a:buNone/>
            </a:pPr>
            <a:r>
              <a:rPr lang="ru-RU" sz="4400" dirty="0"/>
              <a:t>Успешного прохождения итогового собеседования!</a:t>
            </a:r>
          </a:p>
        </p:txBody>
      </p:sp>
    </p:spTree>
    <p:extLst>
      <p:ext uri="{BB962C8B-B14F-4D97-AF65-F5344CB8AC3E}">
        <p14:creationId xmlns:p14="http://schemas.microsoft.com/office/powerpoint/2010/main" val="958237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4592EB1-3570-B361-D83A-BAEB4F76D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Итоговое собеседование по русскому языку </a:t>
            </a:r>
            <a:r>
              <a:rPr lang="ru-RU" sz="18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состоит из четырех заданий: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233AF33-904B-C2A6-6F78-9DF931451DE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660124"/>
            <a:ext cx="10363826" cy="4252404"/>
          </a:xfrm>
        </p:spPr>
        <p:txBody>
          <a:bodyPr>
            <a:normAutofit fontScale="92500" lnSpcReduction="20000"/>
          </a:bodyPr>
          <a:lstStyle/>
          <a:p>
            <a:pPr marL="0" marR="635" lvl="0" indent="0" algn="just">
              <a:lnSpc>
                <a:spcPct val="111000"/>
              </a:lnSpc>
              <a:spcAft>
                <a:spcPts val="990"/>
              </a:spcAft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1.чтение текста вслух;</a:t>
            </a:r>
          </a:p>
          <a:p>
            <a:pPr marL="0" marR="635" lvl="0" indent="0" algn="just">
              <a:lnSpc>
                <a:spcPct val="111000"/>
              </a:lnSpc>
              <a:spcAft>
                <a:spcPts val="990"/>
              </a:spcAft>
              <a:buNone/>
            </a:pPr>
            <a:r>
              <a:rPr lang="ru-RU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Подробный пересказ текста с включением приведенного высказывания;</a:t>
            </a:r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635" lvl="0" indent="0" algn="just">
              <a:lnSpc>
                <a:spcPct val="111000"/>
              </a:lnSpc>
              <a:spcAft>
                <a:spcPts val="990"/>
              </a:spcAft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монологическое </a:t>
            </a:r>
            <a:r>
              <a:rPr lang="ru-RU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высказывание;</a:t>
            </a:r>
          </a:p>
          <a:p>
            <a:pPr marL="0" marR="635" lvl="0" indent="0" algn="just">
              <a:lnSpc>
                <a:spcPct val="111000"/>
              </a:lnSpc>
              <a:spcAft>
                <a:spcPts val="990"/>
              </a:spcAft>
              <a:buNone/>
            </a:pPr>
            <a:r>
              <a:rPr lang="ru-RU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ru-RU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диалог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экзаменатором-собеседником.</a:t>
            </a:r>
          </a:p>
          <a:p>
            <a:pPr marL="6350" marR="635" indent="449580" algn="just">
              <a:lnSpc>
                <a:spcPct val="111000"/>
              </a:lnSpc>
              <a:spcAft>
                <a:spcPts val="990"/>
              </a:spcAft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Итоговое собеседование оценивается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по системе 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«зачет»/«незачет».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Минимальное количество баллов для получения зачета – 10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максимально возможное количество баллов – 20.</a:t>
            </a:r>
          </a:p>
          <a:p>
            <a:pPr marL="6350" marR="635" indent="449580" algn="just">
              <a:lnSpc>
                <a:spcPct val="111000"/>
              </a:lnSpc>
              <a:spcAft>
                <a:spcPts val="99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Продолжительность итогового собеседования для каждого участника </a:t>
            </a:r>
            <a:r>
              <a:rPr lang="ru-RU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</a:t>
            </a:r>
            <a:r>
              <a:rPr lang="ru-RU" sz="1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  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минут,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для участников с ограниченными возможностями здоровья, инвалидов и детей-инвалидов продолжительность проведения собеседования увеличивается на 30 минут.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4248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10F7CCA-05BD-120C-AA52-D1B4EACEA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u="sng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Повторно допускаются к итоговому собеседованию в дополнительные сроки в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u="sng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текущем учебном году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 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3CFFA2E-B708-DB51-4228-081DAB2DF54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615736"/>
            <a:ext cx="10363826" cy="4394447"/>
          </a:xfrm>
        </p:spPr>
        <p:txBody>
          <a:bodyPr>
            <a:normAutofit/>
          </a:bodyPr>
          <a:lstStyle/>
          <a:p>
            <a:pPr marL="342900" marR="635" lvl="0" indent="-342900" algn="just" fontAlgn="base">
              <a:lnSpc>
                <a:spcPct val="111000"/>
              </a:lnSpc>
              <a:spcAft>
                <a:spcPts val="200"/>
              </a:spcAft>
              <a:buClr>
                <a:srgbClr val="000000"/>
              </a:buClr>
              <a:buSzPts val="1300"/>
              <a:buFont typeface="Arial" panose="020B0604020202020204" pitchFamily="34" charset="0"/>
              <a:buChar char="•"/>
            </a:pPr>
            <a:r>
              <a:rPr lang="ru-RU" sz="1800" b="1" u="none" strike="noStrike" dirty="0">
                <a:solidFill>
                  <a:srgbClr val="FF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получившие неудовлетворительный результат («незачет»);  </a:t>
            </a:r>
          </a:p>
          <a:p>
            <a:pPr marL="342900" marR="635" lvl="0" indent="-342900" algn="just" fontAlgn="base">
              <a:lnSpc>
                <a:spcPct val="111000"/>
              </a:lnSpc>
              <a:spcAft>
                <a:spcPts val="185"/>
              </a:spcAft>
              <a:buClr>
                <a:srgbClr val="000000"/>
              </a:buClr>
              <a:buSzPts val="1300"/>
              <a:buFont typeface="Arial" panose="020B0604020202020204" pitchFamily="34" charset="0"/>
              <a:buChar char="•"/>
            </a:pPr>
            <a:r>
              <a:rPr lang="ru-RU" sz="18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не явившиеся по уважительным причинам (болезнь или иные обстоятельства), подтвержденным документально;  </a:t>
            </a:r>
          </a:p>
          <a:p>
            <a:pPr marL="342900" marR="635" lvl="0" indent="-342900" algn="just" fontAlgn="base">
              <a:lnSpc>
                <a:spcPct val="111000"/>
              </a:lnSpc>
              <a:spcAft>
                <a:spcPts val="730"/>
              </a:spcAft>
              <a:buClr>
                <a:srgbClr val="000000"/>
              </a:buClr>
              <a:buSzPts val="1300"/>
              <a:buFont typeface="Arial" panose="020B0604020202020204" pitchFamily="34" charset="0"/>
              <a:buChar char="•"/>
            </a:pPr>
            <a:r>
              <a:rPr lang="ru-RU" sz="18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не завершившие по уважительным причинам (болезнь или иные обстоятельства), подтвержденным документально. </a:t>
            </a:r>
          </a:p>
          <a:p>
            <a:pPr marL="6350" marR="635" indent="449580" algn="just">
              <a:lnSpc>
                <a:spcPct val="111000"/>
              </a:lnSpc>
              <a:spcAft>
                <a:spcPts val="985"/>
              </a:spcAft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Итоговое </a:t>
            </a:r>
            <a:r>
              <a:rPr lang="ru-RU" sz="1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собеседование  </a:t>
            </a:r>
            <a:r>
              <a:rPr lang="ru-RU" sz="1800" b="1" u="sng" dirty="0">
                <a:solidFill>
                  <a:srgbClr val="FF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начинается в 09.00.</a:t>
            </a:r>
            <a:endParaRPr lang="ru-RU" sz="18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50" marR="635" indent="449580" algn="just">
              <a:lnSpc>
                <a:spcPct val="111000"/>
              </a:lnSpc>
              <a:spcAft>
                <a:spcPts val="985"/>
              </a:spcAft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Обучающиеся </a:t>
            </a:r>
            <a:r>
              <a:rPr lang="ru-RU" sz="1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поочередно (В СООТВЕТСТВИИ С ГРАФИКОМ) </a:t>
            </a:r>
            <a:r>
              <a:rPr lang="ru-RU" sz="1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приглашаются 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аудиторию проведения. </a:t>
            </a:r>
          </a:p>
          <a:p>
            <a:pPr marL="6350" marR="635" indent="449580" algn="just">
              <a:lnSpc>
                <a:spcPct val="111000"/>
              </a:lnSpc>
              <a:spcAft>
                <a:spcPts val="985"/>
              </a:spcAft>
            </a:pPr>
            <a:r>
              <a:rPr lang="ru-R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аудитории проведения участнику необходимо предъявить документ, удостоверяющий </a:t>
            </a:r>
            <a:r>
              <a:rPr lang="ru-RU" sz="1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личность - ПАСПОРТ</a:t>
            </a:r>
            <a:r>
              <a:rPr lang="ru-RU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6607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0FDD676-0CDB-894D-0F19-707BCE977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u="sng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В аудитории проведения итогового собеседования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во время проведения </a:t>
            </a:r>
            <a:r>
              <a:rPr lang="ru-RU" sz="1800" b="1" u="sng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присутствуют: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BF4356B-D95B-688C-0567-960CDE58E40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651248"/>
            <a:ext cx="10363826" cy="4270158"/>
          </a:xfrm>
        </p:spPr>
        <p:txBody>
          <a:bodyPr>
            <a:normAutofit fontScale="85000" lnSpcReduction="20000"/>
          </a:bodyPr>
          <a:lstStyle/>
          <a:p>
            <a:pPr marL="342900" marR="635" lvl="0" indent="-342900" algn="just" fontAlgn="base">
              <a:lnSpc>
                <a:spcPct val="111000"/>
              </a:lnSpc>
              <a:spcAft>
                <a:spcPts val="15"/>
              </a:spcAft>
              <a:buClr>
                <a:srgbClr val="000000"/>
              </a:buClr>
              <a:buSzPts val="1300"/>
              <a:buFont typeface="Arial" panose="020B0604020202020204" pitchFamily="34" charset="0"/>
              <a:buChar char="•"/>
            </a:pPr>
            <a:r>
              <a:rPr lang="ru-RU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экзаменатор-собеседник;  </a:t>
            </a:r>
          </a:p>
          <a:p>
            <a:pPr marL="342900" marR="635" lvl="0" indent="-342900" algn="just" fontAlgn="base">
              <a:lnSpc>
                <a:spcPct val="111000"/>
              </a:lnSpc>
              <a:spcAft>
                <a:spcPts val="15"/>
              </a:spcAft>
              <a:buClr>
                <a:srgbClr val="000000"/>
              </a:buClr>
              <a:buSzPts val="1300"/>
              <a:buFont typeface="Arial" panose="020B0604020202020204" pitchFamily="34" charset="0"/>
              <a:buChar char="•"/>
            </a:pPr>
            <a:r>
              <a:rPr lang="ru-RU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один участник итогового собеседования;  </a:t>
            </a:r>
          </a:p>
          <a:p>
            <a:pPr marL="342900" marR="635" lvl="0" indent="-342900" algn="just" fontAlgn="base">
              <a:lnSpc>
                <a:spcPct val="111000"/>
              </a:lnSpc>
              <a:spcAft>
                <a:spcPts val="15"/>
              </a:spcAft>
              <a:buClr>
                <a:srgbClr val="000000"/>
              </a:buClr>
              <a:buSzPts val="1300"/>
              <a:buFont typeface="Arial" panose="020B0604020202020204" pitchFamily="34" charset="0"/>
              <a:buChar char="•"/>
            </a:pPr>
            <a:r>
              <a:rPr lang="ru-RU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эксперт по проверке ответов участников итогового собеседования (если определена модель проверки во время ответа участника);</a:t>
            </a:r>
          </a:p>
          <a:p>
            <a:pPr marL="342900" marR="635" lvl="0" indent="-342900" algn="just" fontAlgn="base">
              <a:lnSpc>
                <a:spcPct val="111000"/>
              </a:lnSpc>
              <a:spcAft>
                <a:spcPts val="15"/>
              </a:spcAft>
              <a:buClr>
                <a:srgbClr val="000000"/>
              </a:buClr>
              <a:buSzPts val="1300"/>
              <a:buFont typeface="Arial" panose="020B0604020202020204" pitchFamily="34" charset="0"/>
              <a:buChar char="•"/>
            </a:pPr>
            <a:r>
              <a:rPr lang="ru-RU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технический специалист </a:t>
            </a:r>
            <a:r>
              <a:rPr lang="ru-RU" sz="18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(ПРИ НЕОББХОДИМОСТИ)</a:t>
            </a:r>
            <a:endParaRPr lang="ru-RU" sz="18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6350" marR="635" indent="449580" algn="just">
              <a:lnSpc>
                <a:spcPct val="111000"/>
              </a:lnSpc>
              <a:spcAft>
                <a:spcPts val="15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качестве экспертов могут выступать только учителя русского языка и литературы. Эксперт оценивает выполнение заданий по специально разработанным критериям с учетом соблюдения норм современного русского литературного языка.</a:t>
            </a:r>
          </a:p>
          <a:p>
            <a:pPr marL="6350" marR="635" indent="449580" algn="just">
              <a:lnSpc>
                <a:spcPct val="111000"/>
              </a:lnSpc>
              <a:spcAft>
                <a:spcPts val="78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 время проведения итогового собеседования </a:t>
            </a:r>
            <a:r>
              <a:rPr lang="ru-RU" sz="1800" b="1" u="sng" dirty="0">
                <a:solidFill>
                  <a:srgbClr val="FF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ведется аудиозапись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6350" marR="635" indent="449580" algn="just">
              <a:lnSpc>
                <a:spcPct val="111000"/>
              </a:lnSpc>
              <a:spcAft>
                <a:spcPts val="735"/>
              </a:spcAft>
            </a:pPr>
            <a:r>
              <a:rPr lang="ru-R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Участник итогового собеседования перед началом ответа проговаривает в средство аудиозаписи свою фамилию, имя, отчество, номер варианта. Перед ответом на каждое задание участник итогового собеседования произносит номер задания. </a:t>
            </a:r>
          </a:p>
          <a:p>
            <a:pPr marL="6350" marR="635" indent="449580" algn="just">
              <a:lnSpc>
                <a:spcPct val="111000"/>
              </a:lnSpc>
              <a:spcAft>
                <a:spcPts val="95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Эксперт оценивает ответ участника непосредственно по ходу общения его с экзаменатором-собеседником либо по аудиозаписи.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641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2FDD37C-13DF-EE66-A3A2-AE668F618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1. Чтение текста вслух.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FFB4433-EB45-642D-7562-10AFF0C5727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53087"/>
            <a:ext cx="10363826" cy="3941685"/>
          </a:xfrm>
        </p:spPr>
        <p:txBody>
          <a:bodyPr>
            <a:normAutofit/>
          </a:bodyPr>
          <a:lstStyle/>
          <a:p>
            <a:pPr marL="0" lvl="0" indent="0" algn="ctr">
              <a:lnSpc>
                <a:spcPts val="21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Порядок процедуры чтения текста:</a:t>
            </a: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Учитель-собеседник предлагает ученику ознакомиться с текстом.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Ученик работает с текстом (читает его про себя). Время — до 2-х минут.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истечении времени учитель-собеседник спрашивает ученика о готовности читать вслух.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Ученик читает текст вслух. Время чтения — до 2-х минут.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Важно! Во время чтения никто из присутствующих педагогов НЕ делает замечаний, НЕ даёт подсказок, НЕ исправляет ошибок, допущенных учеником. Баллы за чтение сразу НЕ озвучиваются.</a:t>
            </a:r>
            <a:endParaRPr lang="ru-RU" sz="1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7123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17E2E50-D39D-8E48-76F6-115218856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Подготовка к чтению вслух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ABE5ECC-F827-77A1-4F14-2E5D973C080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53592"/>
            <a:ext cx="10363826" cy="5184559"/>
          </a:xfrm>
        </p:spPr>
        <p:txBody>
          <a:bodyPr>
            <a:normAutofit/>
          </a:bodyPr>
          <a:lstStyle/>
          <a:p>
            <a:pPr marL="0" lvl="0" indent="0">
              <a:lnSpc>
                <a:spcPts val="2100"/>
              </a:lnSpc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Прочитайте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текст про себя.</a:t>
            </a:r>
            <a:endParaRPr lang="ru-RU" sz="16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ts val="21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При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чтении особое внимание обратите на: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86400" lvl="2" indent="-342900">
              <a:lnSpc>
                <a:spcPct val="110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имена, фамилии, отчества людей;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86400" lvl="2" indent="-342900">
              <a:lnSpc>
                <a:spcPct val="110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географические названия;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86400" lvl="2" indent="-342900">
              <a:lnSpc>
                <a:spcPct val="110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незнакомые слова;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86400" lvl="2" indent="-342900">
              <a:lnSpc>
                <a:spcPct val="110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сложные слова;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86400" lvl="2" indent="-342900">
              <a:lnSpc>
                <a:spcPct val="110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термины и понятия;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86400" lvl="2" indent="-342900">
              <a:lnSpc>
                <a:spcPct val="110000"/>
              </a:lnSpc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ударения, поставленные в самом тексте;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86400" lvl="2" indent="-342900">
              <a:lnSpc>
                <a:spcPct val="110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числительных.</a:t>
            </a:r>
            <a:endParaRPr lang="ru-RU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ts val="21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время чтения запоминайте главные мысли, подчёркивайте ключевые слова. Это поможет подготовиться ко второму заданию — пересказу текста.</a:t>
            </a:r>
            <a:endParaRPr lang="ru-RU" sz="16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9656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54867BA-7BCB-E235-C4ED-285A56C0C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106" y="326571"/>
            <a:ext cx="10364451" cy="503853"/>
          </a:xfrm>
        </p:spPr>
        <p:txBody>
          <a:bodyPr>
            <a:normAutofit fontScale="90000"/>
          </a:bodyPr>
          <a:lstStyle/>
          <a:p>
            <a:pPr marL="0" indent="0"/>
            <a:r>
              <a:rPr lang="ru-RU" b="1"/>
              <a:t>Как читать текст?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21A0710-FB21-1241-3753-B3302D67A46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905521"/>
            <a:ext cx="10363826" cy="5906759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Читайте текст не слишком быстро и не слишком медленно. Научитесь укладываться в 2 минуты.</a:t>
            </a:r>
          </a:p>
          <a:p>
            <a:pPr lvl="0"/>
            <a:r>
              <a:rPr lang="ru-RU" dirty="0"/>
              <a:t>Читайте чётко, плавно, не пропускайте слова, не «проглатывайте» окончания.</a:t>
            </a:r>
          </a:p>
          <a:p>
            <a:pPr lvl="0"/>
            <a:r>
              <a:rPr lang="ru-RU" dirty="0"/>
              <a:t>Помните, что во время собеседования производится аудиозапись, поэтому читайте достаточно громко.</a:t>
            </a:r>
          </a:p>
          <a:p>
            <a:pPr lvl="0"/>
            <a:r>
              <a:rPr lang="ru-RU" dirty="0"/>
              <a:t>Обращайте внимание на знаки препинания в конце предложения. Соблюдайте правильную интонацию.</a:t>
            </a:r>
          </a:p>
          <a:p>
            <a:pPr lvl="0"/>
            <a:r>
              <a:rPr lang="ru-RU" dirty="0"/>
              <a:t>Обращайте внимание на знаки препинания внутри предложения.</a:t>
            </a:r>
          </a:p>
          <a:p>
            <a:r>
              <a:rPr lang="ru-RU" dirty="0"/>
              <a:t>На месте запятых, точек с запятой, тире, двоеточий делаются паузы. Соблюдайте интонацию перечисления в предложениях с однородными членами.</a:t>
            </a:r>
          </a:p>
          <a:p>
            <a:r>
              <a:rPr lang="ru-RU" dirty="0"/>
              <a:t> Между абзацами делайте более длительные паузы.</a:t>
            </a:r>
          </a:p>
          <a:p>
            <a:r>
              <a:rPr lang="ru-RU" dirty="0"/>
              <a:t> Чтобы случайно не пропустить слово или не перескочить через строчку, водите по тексту пальцем или карандашом (ручкой).</a:t>
            </a:r>
          </a:p>
          <a:p>
            <a:r>
              <a:rPr lang="ru-RU" dirty="0"/>
              <a:t> Если в тексте встретилась аббревиатура, расшифровывать её не надо.</a:t>
            </a:r>
          </a:p>
          <a:p>
            <a:r>
              <a:rPr lang="ru-RU" dirty="0"/>
              <a:t> Если в тексте встретились инициалы, то можно их расшифровать (если точно знаете имя и отчество человека) или пропустить и прочитать только одну фамилию.</a:t>
            </a:r>
          </a:p>
          <a:p>
            <a:r>
              <a:rPr lang="ru-RU" dirty="0"/>
              <a:t> Правильно произносите слова, в которых в тексте поставлены ударения.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0344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BE9AC87-02D8-DEF0-2C99-E326E8EEE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345233"/>
            <a:ext cx="10364451" cy="625151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6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Подробный </a:t>
            </a:r>
            <a:r>
              <a:rPr lang="ru-RU" sz="3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Пересказ</a:t>
            </a:r>
            <a:r>
              <a:rPr lang="ru-RU" sz="4800" b="1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текста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42E6F7E-8BA6-15AB-4A77-5C4026BEECD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15616"/>
            <a:ext cx="10363826" cy="5715497"/>
          </a:xfrm>
        </p:spPr>
        <p:txBody>
          <a:bodyPr>
            <a:normAutofit/>
          </a:bodyPr>
          <a:lstStyle/>
          <a:p>
            <a:pPr marL="0" indent="0">
              <a:lnSpc>
                <a:spcPts val="2100"/>
              </a:lnSpc>
              <a:spcBef>
                <a:spcPts val="2550"/>
              </a:spcBef>
              <a:spcAft>
                <a:spcPts val="450"/>
              </a:spcAft>
              <a:buNone/>
            </a:pP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Порядок процедуры пересказа</a:t>
            </a:r>
            <a:endParaRPr lang="ru-RU" sz="16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Учитель-собеседник переключает ученика на подготовку к пересказу.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Ученик готовится к пересказу: делает выписки из текста, читает цитату и определяет её место в тексте, продумывает способ включения цитаты в пересказ. Время — до 2-х минут.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Учитель-собеседник забирает у ученика текст. Цитатой пользоваться можно.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Ученик пересказывает текст. Время — до 3-х минут.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Важно! Во время пересказа никто из присутствующих педагогов НЕ делает замечаний, НЕ даёт подсказок, НЕ исправляет ошибок, допущенных учеником. Баллы за пересказ сразу НЕ озвучиваются.</a:t>
            </a:r>
            <a:endParaRPr lang="ru-RU" sz="1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1994748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1244</TotalTime>
  <Words>1739</Words>
  <Application>Microsoft Office PowerPoint</Application>
  <PresentationFormat>Произвольный</PresentationFormat>
  <Paragraphs>181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Капля</vt:lpstr>
      <vt:lpstr>Итоговое собеседование ПО РУССКОМУ ЯЗЫКУ                                 2024 год.</vt:lpstr>
      <vt:lpstr>Памятка для участников итогового собеседования по русскому языку. </vt:lpstr>
      <vt:lpstr>Итоговое собеседование по русскому языку состоит из четырех заданий: </vt:lpstr>
      <vt:lpstr>Повторно допускаются к итоговому собеседованию в дополнительные сроки в текущем учебном году:   </vt:lpstr>
      <vt:lpstr>В аудитории проведения итогового собеседования во время проведения присутствуют:   </vt:lpstr>
      <vt:lpstr>1. Чтение текста вслух.</vt:lpstr>
      <vt:lpstr>Подготовка к чтению вслух </vt:lpstr>
      <vt:lpstr>Как читать текст?</vt:lpstr>
      <vt:lpstr>2. Подробный Пересказ текста </vt:lpstr>
      <vt:lpstr>Подготовка к пересказу </vt:lpstr>
      <vt:lpstr>Как делать записи во время подготовки к пересказу?</vt:lpstr>
      <vt:lpstr>Примерная структура текста </vt:lpstr>
      <vt:lpstr> Способы включения цитаты в пересказ </vt:lpstr>
      <vt:lpstr>Презентация PowerPoint</vt:lpstr>
      <vt:lpstr>3.Монологическое высказывание</vt:lpstr>
      <vt:lpstr>Презентация PowerPoint</vt:lpstr>
      <vt:lpstr>КЛИШЕ  ДЛЯ МОНОЛОГИЧЕСКОГО ВЫСКАЗЫВАНИЯ </vt:lpstr>
      <vt:lpstr>  Рассказ на заданную тему </vt:lpstr>
      <vt:lpstr>Рассуждение на заданную тему </vt:lpstr>
      <vt:lpstr>4. Диалог </vt:lpstr>
      <vt:lpstr>Речевые клише для диалога </vt:lpstr>
      <vt:lpstr>Максимальные баллы за монолог и диалог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 собеседование ПО РУССКОМУ ЯЗЫКУ 2023 год.</dc:title>
  <dc:creator>Админ</dc:creator>
  <cp:lastModifiedBy>Тытыш</cp:lastModifiedBy>
  <cp:revision>9</cp:revision>
  <dcterms:created xsi:type="dcterms:W3CDTF">2023-01-23T13:15:42Z</dcterms:created>
  <dcterms:modified xsi:type="dcterms:W3CDTF">2024-02-12T09:31:59Z</dcterms:modified>
</cp:coreProperties>
</file>