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8" r:id="rId3"/>
    <p:sldId id="260" r:id="rId4"/>
    <p:sldId id="504" r:id="rId5"/>
    <p:sldId id="534" r:id="rId6"/>
    <p:sldId id="432" r:id="rId7"/>
    <p:sldId id="489" r:id="rId8"/>
    <p:sldId id="508" r:id="rId9"/>
    <p:sldId id="514" r:id="rId10"/>
    <p:sldId id="518" r:id="rId11"/>
    <p:sldId id="542" r:id="rId12"/>
    <p:sldId id="519" r:id="rId13"/>
    <p:sldId id="517" r:id="rId14"/>
    <p:sldId id="515" r:id="rId15"/>
    <p:sldId id="516" r:id="rId16"/>
    <p:sldId id="497" r:id="rId17"/>
    <p:sldId id="498" r:id="rId18"/>
    <p:sldId id="541" r:id="rId19"/>
    <p:sldId id="537" r:id="rId20"/>
    <p:sldId id="528" r:id="rId21"/>
    <p:sldId id="529" r:id="rId22"/>
    <p:sldId id="531" r:id="rId23"/>
    <p:sldId id="527" r:id="rId24"/>
    <p:sldId id="524" r:id="rId25"/>
    <p:sldId id="535" r:id="rId26"/>
    <p:sldId id="523" r:id="rId27"/>
    <p:sldId id="525" r:id="rId28"/>
    <p:sldId id="526" r:id="rId29"/>
    <p:sldId id="533" r:id="rId30"/>
    <p:sldId id="484" r:id="rId31"/>
    <p:sldId id="536" r:id="rId32"/>
    <p:sldId id="539" r:id="rId33"/>
    <p:sldId id="488" r:id="rId34"/>
    <p:sldId id="540" r:id="rId35"/>
    <p:sldId id="538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2F19"/>
    <a:srgbClr val="449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501" autoAdjust="0"/>
  </p:normalViewPr>
  <p:slideViewPr>
    <p:cSldViewPr snapToGrid="0">
      <p:cViewPr varScale="1">
        <p:scale>
          <a:sx n="92" d="100"/>
          <a:sy n="92" d="100"/>
        </p:scale>
        <p:origin x="84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C49798-F8EC-401A-9B72-EFE14D56B264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AF33D2E2-B6E9-48EC-BCFA-0152B9C0414C}">
      <dgm:prSet phldrT="[Текст]"/>
      <dgm:spPr/>
      <dgm:t>
        <a:bodyPr/>
        <a:lstStyle/>
        <a:p>
          <a:r>
            <a:rPr lang="ru-RU" dirty="0"/>
            <a:t>ГИА </a:t>
          </a:r>
          <a:r>
            <a:rPr lang="ru-RU" dirty="0" smtClean="0"/>
            <a:t>-11 (ЕГЭ) </a:t>
          </a:r>
          <a:r>
            <a:rPr lang="ru-RU" dirty="0"/>
            <a:t>- математика, русский </a:t>
          </a:r>
          <a:r>
            <a:rPr lang="ru-RU" dirty="0" smtClean="0"/>
            <a:t>язык</a:t>
          </a:r>
          <a:endParaRPr lang="ru-RU" dirty="0"/>
        </a:p>
      </dgm:t>
    </dgm:pt>
    <dgm:pt modelId="{2E75C1F5-417A-4A7F-9668-8EB52FF9A5CC}" type="parTrans" cxnId="{BA2B6AD9-B636-413D-9411-D7E35F081219}">
      <dgm:prSet/>
      <dgm:spPr/>
      <dgm:t>
        <a:bodyPr/>
        <a:lstStyle/>
        <a:p>
          <a:endParaRPr lang="ru-RU"/>
        </a:p>
      </dgm:t>
    </dgm:pt>
    <dgm:pt modelId="{24D49F12-F2C0-4C5B-A12E-EFECBCBB5EE9}" type="sibTrans" cxnId="{BA2B6AD9-B636-413D-9411-D7E35F081219}">
      <dgm:prSet/>
      <dgm:spPr/>
      <dgm:t>
        <a:bodyPr/>
        <a:lstStyle/>
        <a:p>
          <a:endParaRPr lang="ru-RU"/>
        </a:p>
      </dgm:t>
    </dgm:pt>
    <dgm:pt modelId="{9DAADE76-8A69-42C7-A042-5E6F4E88F9A0}">
      <dgm:prSet/>
      <dgm:spPr/>
      <dgm:t>
        <a:bodyPr/>
        <a:lstStyle/>
        <a:p>
          <a:r>
            <a:rPr lang="ru-RU" dirty="0"/>
            <a:t>Аттестат </a:t>
          </a:r>
          <a:r>
            <a:rPr lang="ru-RU" dirty="0" smtClean="0"/>
            <a:t>о среднем </a:t>
          </a:r>
          <a:r>
            <a:rPr lang="ru-RU" dirty="0"/>
            <a:t>общем образовании</a:t>
          </a:r>
        </a:p>
      </dgm:t>
    </dgm:pt>
    <dgm:pt modelId="{8EF0AEC3-23CD-48E0-996C-11D5EF224935}" type="parTrans" cxnId="{2DC6C74F-084A-42DE-8D74-9CB6AF170E0B}">
      <dgm:prSet/>
      <dgm:spPr/>
      <dgm:t>
        <a:bodyPr/>
        <a:lstStyle/>
        <a:p>
          <a:endParaRPr lang="ru-RU"/>
        </a:p>
      </dgm:t>
    </dgm:pt>
    <dgm:pt modelId="{81DC08CB-ED75-467D-94F5-CFFA99CE8248}" type="sibTrans" cxnId="{2DC6C74F-084A-42DE-8D74-9CB6AF170E0B}">
      <dgm:prSet/>
      <dgm:spPr/>
      <dgm:t>
        <a:bodyPr/>
        <a:lstStyle/>
        <a:p>
          <a:endParaRPr lang="ru-RU"/>
        </a:p>
      </dgm:t>
    </dgm:pt>
    <dgm:pt modelId="{37CCDFD4-8011-4C34-84DC-9CD51DF905CD}" type="pres">
      <dgm:prSet presAssocID="{79C49798-F8EC-401A-9B72-EFE14D56B264}" presName="CompostProcess" presStyleCnt="0">
        <dgm:presLayoutVars>
          <dgm:dir/>
          <dgm:resizeHandles val="exact"/>
        </dgm:presLayoutVars>
      </dgm:prSet>
      <dgm:spPr/>
    </dgm:pt>
    <dgm:pt modelId="{0ACFFD27-E787-4D88-AD21-0A9341107F10}" type="pres">
      <dgm:prSet presAssocID="{79C49798-F8EC-401A-9B72-EFE14D56B264}" presName="arrow" presStyleLbl="bgShp" presStyleIdx="0" presStyleCnt="1" custLinFactNeighborX="-3108" custLinFactNeighborY="-6265"/>
      <dgm:spPr/>
    </dgm:pt>
    <dgm:pt modelId="{1E809BCC-3A6E-44A1-AC94-9F548A9410F5}" type="pres">
      <dgm:prSet presAssocID="{79C49798-F8EC-401A-9B72-EFE14D56B264}" presName="linearProcess" presStyleCnt="0"/>
      <dgm:spPr/>
    </dgm:pt>
    <dgm:pt modelId="{03262375-66FA-4A5A-A79E-AB75AC839676}" type="pres">
      <dgm:prSet presAssocID="{AF33D2E2-B6E9-48EC-BCFA-0152B9C0414C}" presName="textNode" presStyleLbl="node1" presStyleIdx="0" presStyleCnt="2" custScaleX="73108" custScaleY="85514" custLinFactNeighborX="-5431" custLinFactNeighborY="1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440A6-840B-4AA2-9BA5-C6D4060EE527}" type="pres">
      <dgm:prSet presAssocID="{24D49F12-F2C0-4C5B-A12E-EFECBCBB5EE9}" presName="sibTrans" presStyleCnt="0"/>
      <dgm:spPr/>
    </dgm:pt>
    <dgm:pt modelId="{902B4E1B-D19B-4C71-AE66-3339BA6695B1}" type="pres">
      <dgm:prSet presAssocID="{9DAADE76-8A69-42C7-A042-5E6F4E88F9A0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C6C74F-084A-42DE-8D74-9CB6AF170E0B}" srcId="{79C49798-F8EC-401A-9B72-EFE14D56B264}" destId="{9DAADE76-8A69-42C7-A042-5E6F4E88F9A0}" srcOrd="1" destOrd="0" parTransId="{8EF0AEC3-23CD-48E0-996C-11D5EF224935}" sibTransId="{81DC08CB-ED75-467D-94F5-CFFA99CE8248}"/>
    <dgm:cxn modelId="{863DF18C-6AFD-430F-8B0F-F1BB53527C77}" type="presOf" srcId="{79C49798-F8EC-401A-9B72-EFE14D56B264}" destId="{37CCDFD4-8011-4C34-84DC-9CD51DF905CD}" srcOrd="0" destOrd="0" presId="urn:microsoft.com/office/officeart/2005/8/layout/hProcess9"/>
    <dgm:cxn modelId="{3A78A5F1-11C8-463C-96AC-3C6A57DC34A2}" type="presOf" srcId="{AF33D2E2-B6E9-48EC-BCFA-0152B9C0414C}" destId="{03262375-66FA-4A5A-A79E-AB75AC839676}" srcOrd="0" destOrd="0" presId="urn:microsoft.com/office/officeart/2005/8/layout/hProcess9"/>
    <dgm:cxn modelId="{BA2B6AD9-B636-413D-9411-D7E35F081219}" srcId="{79C49798-F8EC-401A-9B72-EFE14D56B264}" destId="{AF33D2E2-B6E9-48EC-BCFA-0152B9C0414C}" srcOrd="0" destOrd="0" parTransId="{2E75C1F5-417A-4A7F-9668-8EB52FF9A5CC}" sibTransId="{24D49F12-F2C0-4C5B-A12E-EFECBCBB5EE9}"/>
    <dgm:cxn modelId="{459FD7AB-26F8-49CA-A4AA-7B326742F6EF}" type="presOf" srcId="{9DAADE76-8A69-42C7-A042-5E6F4E88F9A0}" destId="{902B4E1B-D19B-4C71-AE66-3339BA6695B1}" srcOrd="0" destOrd="0" presId="urn:microsoft.com/office/officeart/2005/8/layout/hProcess9"/>
    <dgm:cxn modelId="{C7DC762F-B27F-441A-A690-3731DB8A20B4}" type="presParOf" srcId="{37CCDFD4-8011-4C34-84DC-9CD51DF905CD}" destId="{0ACFFD27-E787-4D88-AD21-0A9341107F10}" srcOrd="0" destOrd="0" presId="urn:microsoft.com/office/officeart/2005/8/layout/hProcess9"/>
    <dgm:cxn modelId="{0082C447-87C0-45A9-B2B1-5BFFBC66F667}" type="presParOf" srcId="{37CCDFD4-8011-4C34-84DC-9CD51DF905CD}" destId="{1E809BCC-3A6E-44A1-AC94-9F548A9410F5}" srcOrd="1" destOrd="0" presId="urn:microsoft.com/office/officeart/2005/8/layout/hProcess9"/>
    <dgm:cxn modelId="{E7F56455-35DB-4C69-BA13-5F4F23CF9DAB}" type="presParOf" srcId="{1E809BCC-3A6E-44A1-AC94-9F548A9410F5}" destId="{03262375-66FA-4A5A-A79E-AB75AC839676}" srcOrd="0" destOrd="0" presId="urn:microsoft.com/office/officeart/2005/8/layout/hProcess9"/>
    <dgm:cxn modelId="{37B84E40-3DE3-4452-80E2-5ACFA0481926}" type="presParOf" srcId="{1E809BCC-3A6E-44A1-AC94-9F548A9410F5}" destId="{A7D440A6-840B-4AA2-9BA5-C6D4060EE527}" srcOrd="1" destOrd="0" presId="urn:microsoft.com/office/officeart/2005/8/layout/hProcess9"/>
    <dgm:cxn modelId="{9480ECB5-1ED7-4D6D-ABD4-2725BE0FBFE8}" type="presParOf" srcId="{1E809BCC-3A6E-44A1-AC94-9F548A9410F5}" destId="{902B4E1B-D19B-4C71-AE66-3339BA6695B1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8F4CA1-ED3D-4F93-B792-CA29E6762410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D4237D-3072-4FF6-88E0-5FAC5A56233D}">
      <dgm:prSet phldrT="[Текст]" custT="1"/>
      <dgm:spPr/>
      <dgm:t>
        <a:bodyPr/>
        <a:lstStyle/>
        <a:p>
          <a:r>
            <a:rPr lang="ru-RU" sz="3600" dirty="0"/>
            <a:t>Оценка в аттестат</a:t>
          </a:r>
        </a:p>
      </dgm:t>
    </dgm:pt>
    <dgm:pt modelId="{0C95E8E8-20DD-46FB-82C2-F9B5D37E6406}" type="parTrans" cxnId="{DA83D320-4EF4-44F2-BE82-073BD8FE6886}">
      <dgm:prSet/>
      <dgm:spPr/>
      <dgm:t>
        <a:bodyPr/>
        <a:lstStyle/>
        <a:p>
          <a:endParaRPr lang="ru-RU"/>
        </a:p>
      </dgm:t>
    </dgm:pt>
    <dgm:pt modelId="{AC684D46-1832-4AF2-A987-FC2A37056A51}" type="sibTrans" cxnId="{DA83D320-4EF4-44F2-BE82-073BD8FE6886}">
      <dgm:prSet/>
      <dgm:spPr/>
      <dgm:t>
        <a:bodyPr/>
        <a:lstStyle/>
        <a:p>
          <a:endParaRPr lang="ru-RU"/>
        </a:p>
      </dgm:t>
    </dgm:pt>
    <dgm:pt modelId="{9C5F276F-516B-478C-875B-D43F80FB7896}">
      <dgm:prSet phldrT="[Текст]"/>
      <dgm:spPr/>
      <dgm:t>
        <a:bodyPr/>
        <a:lstStyle/>
        <a:p>
          <a:r>
            <a:rPr lang="ru-RU" dirty="0" smtClean="0"/>
            <a:t>Оценки за полугодия и год в 10 классе</a:t>
          </a:r>
          <a:endParaRPr lang="ru-RU" dirty="0"/>
        </a:p>
      </dgm:t>
    </dgm:pt>
    <dgm:pt modelId="{ED0BE241-B164-4D11-BB05-3BA76805F861}" type="parTrans" cxnId="{29344BF5-21D2-459B-8C9A-3E6923545B9D}">
      <dgm:prSet/>
      <dgm:spPr/>
      <dgm:t>
        <a:bodyPr/>
        <a:lstStyle/>
        <a:p>
          <a:endParaRPr lang="ru-RU"/>
        </a:p>
      </dgm:t>
    </dgm:pt>
    <dgm:pt modelId="{FFFFF7EB-C66A-4840-B03E-8D1083D0EB70}" type="sibTrans" cxnId="{29344BF5-21D2-459B-8C9A-3E6923545B9D}">
      <dgm:prSet/>
      <dgm:spPr/>
      <dgm:t>
        <a:bodyPr/>
        <a:lstStyle/>
        <a:p>
          <a:endParaRPr lang="ru-RU"/>
        </a:p>
      </dgm:t>
    </dgm:pt>
    <dgm:pt modelId="{A11F59AD-7BB6-4C9B-8AD4-C0CA41FBDE07}">
      <dgm:prSet phldrT="[Текст]"/>
      <dgm:spPr/>
      <dgm:t>
        <a:bodyPr/>
        <a:lstStyle/>
        <a:p>
          <a:r>
            <a:rPr lang="ru-RU" dirty="0" smtClean="0"/>
            <a:t>Оценки за полугодия и год в 11 классе</a:t>
          </a:r>
          <a:endParaRPr lang="ru-RU" dirty="0"/>
        </a:p>
      </dgm:t>
    </dgm:pt>
    <dgm:pt modelId="{E7923024-32EA-44FD-9598-F0043D6F2855}" type="parTrans" cxnId="{730695E3-0475-4467-B2BC-BFC99538555F}">
      <dgm:prSet/>
      <dgm:spPr/>
      <dgm:t>
        <a:bodyPr/>
        <a:lstStyle/>
        <a:p>
          <a:endParaRPr lang="ru-RU"/>
        </a:p>
      </dgm:t>
    </dgm:pt>
    <dgm:pt modelId="{6E81B425-0473-4A60-B98A-B745112EE6AF}" type="sibTrans" cxnId="{730695E3-0475-4467-B2BC-BFC99538555F}">
      <dgm:prSet/>
      <dgm:spPr/>
      <dgm:t>
        <a:bodyPr/>
        <a:lstStyle/>
        <a:p>
          <a:endParaRPr lang="ru-RU"/>
        </a:p>
      </dgm:t>
    </dgm:pt>
    <dgm:pt modelId="{A06A02B4-E1A1-4594-998F-8407A596800E}">
      <dgm:prSet phldrT="[Текст]"/>
      <dgm:spPr/>
      <dgm:t>
        <a:bodyPr/>
        <a:lstStyle/>
        <a:p>
          <a:r>
            <a:rPr lang="ru-RU" dirty="0" smtClean="0"/>
            <a:t>Средняя (при условии успешной сдачи ЕГЭ по математике и русскому языку)</a:t>
          </a:r>
          <a:endParaRPr lang="ru-RU" dirty="0"/>
        </a:p>
      </dgm:t>
    </dgm:pt>
    <dgm:pt modelId="{962F2D34-3B30-48DE-9482-C0D69CBF1B98}" type="parTrans" cxnId="{676C1916-B7AF-4407-B3B4-8A107B556711}">
      <dgm:prSet/>
      <dgm:spPr/>
      <dgm:t>
        <a:bodyPr/>
        <a:lstStyle/>
        <a:p>
          <a:endParaRPr lang="ru-RU"/>
        </a:p>
      </dgm:t>
    </dgm:pt>
    <dgm:pt modelId="{652DFD8B-2DB6-4306-A64E-E19A8C9AB7F5}" type="sibTrans" cxnId="{676C1916-B7AF-4407-B3B4-8A107B556711}">
      <dgm:prSet/>
      <dgm:spPr/>
      <dgm:t>
        <a:bodyPr/>
        <a:lstStyle/>
        <a:p>
          <a:endParaRPr lang="ru-RU"/>
        </a:p>
      </dgm:t>
    </dgm:pt>
    <dgm:pt modelId="{A879EC0C-EAF9-45EA-983F-C4BE978A4489}" type="pres">
      <dgm:prSet presAssocID="{628F4CA1-ED3D-4F93-B792-CA29E676241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C56351-9CFA-447C-AAFC-68A5C25BE1E4}" type="pres">
      <dgm:prSet presAssocID="{FBD4237D-3072-4FF6-88E0-5FAC5A56233D}" presName="root1" presStyleCnt="0"/>
      <dgm:spPr/>
    </dgm:pt>
    <dgm:pt modelId="{6C7AC764-7FB1-4973-B45D-6ED24EBC7587}" type="pres">
      <dgm:prSet presAssocID="{FBD4237D-3072-4FF6-88E0-5FAC5A56233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45FF63-8449-4B24-AEB1-016D93C06F10}" type="pres">
      <dgm:prSet presAssocID="{FBD4237D-3072-4FF6-88E0-5FAC5A56233D}" presName="level2hierChild" presStyleCnt="0"/>
      <dgm:spPr/>
    </dgm:pt>
    <dgm:pt modelId="{3BCB1BFE-C1CF-471A-9203-911845C573EC}" type="pres">
      <dgm:prSet presAssocID="{ED0BE241-B164-4D11-BB05-3BA76805F861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982C27DD-431D-4998-8683-662C23CBB50B}" type="pres">
      <dgm:prSet presAssocID="{ED0BE241-B164-4D11-BB05-3BA76805F861}" presName="connTx" presStyleLbl="parChTrans1D2" presStyleIdx="0" presStyleCnt="2"/>
      <dgm:spPr/>
      <dgm:t>
        <a:bodyPr/>
        <a:lstStyle/>
        <a:p>
          <a:endParaRPr lang="ru-RU"/>
        </a:p>
      </dgm:t>
    </dgm:pt>
    <dgm:pt modelId="{536DBF00-73DF-4F2D-96EF-7E76E70F3C62}" type="pres">
      <dgm:prSet presAssocID="{9C5F276F-516B-478C-875B-D43F80FB7896}" presName="root2" presStyleCnt="0"/>
      <dgm:spPr/>
    </dgm:pt>
    <dgm:pt modelId="{11178DC1-A259-4FC4-94C0-A1E92CB8D3D0}" type="pres">
      <dgm:prSet presAssocID="{9C5F276F-516B-478C-875B-D43F80FB7896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C046F5-779D-424D-8AF1-E9F60BBE3FBD}" type="pres">
      <dgm:prSet presAssocID="{9C5F276F-516B-478C-875B-D43F80FB7896}" presName="level3hierChild" presStyleCnt="0"/>
      <dgm:spPr/>
    </dgm:pt>
    <dgm:pt modelId="{A57B4513-202F-4070-B239-99C6949522B2}" type="pres">
      <dgm:prSet presAssocID="{E7923024-32EA-44FD-9598-F0043D6F2855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D67541FA-36D9-49A6-883E-4A324D4D30AB}" type="pres">
      <dgm:prSet presAssocID="{E7923024-32EA-44FD-9598-F0043D6F2855}" presName="connTx" presStyleLbl="parChTrans1D2" presStyleIdx="1" presStyleCnt="2"/>
      <dgm:spPr/>
      <dgm:t>
        <a:bodyPr/>
        <a:lstStyle/>
        <a:p>
          <a:endParaRPr lang="ru-RU"/>
        </a:p>
      </dgm:t>
    </dgm:pt>
    <dgm:pt modelId="{721D90FA-8033-413C-A364-AB3428B68789}" type="pres">
      <dgm:prSet presAssocID="{A11F59AD-7BB6-4C9B-8AD4-C0CA41FBDE07}" presName="root2" presStyleCnt="0"/>
      <dgm:spPr/>
    </dgm:pt>
    <dgm:pt modelId="{24554EC8-8BE3-4B97-81C7-6F6EBC48FE20}" type="pres">
      <dgm:prSet presAssocID="{A11F59AD-7BB6-4C9B-8AD4-C0CA41FBDE07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48E590-F4A4-4032-A738-8CF0303FB8B7}" type="pres">
      <dgm:prSet presAssocID="{A11F59AD-7BB6-4C9B-8AD4-C0CA41FBDE07}" presName="level3hierChild" presStyleCnt="0"/>
      <dgm:spPr/>
    </dgm:pt>
    <dgm:pt modelId="{2BE77A55-C705-426B-A569-CBD42E62F014}" type="pres">
      <dgm:prSet presAssocID="{962F2D34-3B30-48DE-9482-C0D69CBF1B98}" presName="conn2-1" presStyleLbl="parChTrans1D3" presStyleIdx="0" presStyleCnt="1"/>
      <dgm:spPr/>
      <dgm:t>
        <a:bodyPr/>
        <a:lstStyle/>
        <a:p>
          <a:endParaRPr lang="ru-RU"/>
        </a:p>
      </dgm:t>
    </dgm:pt>
    <dgm:pt modelId="{FC7BE804-A4AE-498D-9AFB-7098F84BFBBB}" type="pres">
      <dgm:prSet presAssocID="{962F2D34-3B30-48DE-9482-C0D69CBF1B98}" presName="connTx" presStyleLbl="parChTrans1D3" presStyleIdx="0" presStyleCnt="1"/>
      <dgm:spPr/>
      <dgm:t>
        <a:bodyPr/>
        <a:lstStyle/>
        <a:p>
          <a:endParaRPr lang="ru-RU"/>
        </a:p>
      </dgm:t>
    </dgm:pt>
    <dgm:pt modelId="{8DFEAF11-95A7-4D2E-92EE-626FBDC9F3DB}" type="pres">
      <dgm:prSet presAssocID="{A06A02B4-E1A1-4594-998F-8407A596800E}" presName="root2" presStyleCnt="0"/>
      <dgm:spPr/>
    </dgm:pt>
    <dgm:pt modelId="{92B58613-800C-42B5-85CC-B33753E6D89C}" type="pres">
      <dgm:prSet presAssocID="{A06A02B4-E1A1-4594-998F-8407A596800E}" presName="LevelTwoTextNode" presStyleLbl="node3" presStyleIdx="0" presStyleCnt="1" custScaleX="925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AA33AA-027D-434E-A60A-E3A80356FAD4}" type="pres">
      <dgm:prSet presAssocID="{A06A02B4-E1A1-4594-998F-8407A596800E}" presName="level3hierChild" presStyleCnt="0"/>
      <dgm:spPr/>
    </dgm:pt>
  </dgm:ptLst>
  <dgm:cxnLst>
    <dgm:cxn modelId="{25B917CF-C60B-4E0D-A838-C80043DD1E11}" type="presOf" srcId="{962F2D34-3B30-48DE-9482-C0D69CBF1B98}" destId="{2BE77A55-C705-426B-A569-CBD42E62F014}" srcOrd="0" destOrd="0" presId="urn:microsoft.com/office/officeart/2005/8/layout/hierarchy2"/>
    <dgm:cxn modelId="{A44F5F78-BA59-4EFD-87FC-1C9D4C716A60}" type="presOf" srcId="{628F4CA1-ED3D-4F93-B792-CA29E6762410}" destId="{A879EC0C-EAF9-45EA-983F-C4BE978A4489}" srcOrd="0" destOrd="0" presId="urn:microsoft.com/office/officeart/2005/8/layout/hierarchy2"/>
    <dgm:cxn modelId="{676C1916-B7AF-4407-B3B4-8A107B556711}" srcId="{A11F59AD-7BB6-4C9B-8AD4-C0CA41FBDE07}" destId="{A06A02B4-E1A1-4594-998F-8407A596800E}" srcOrd="0" destOrd="0" parTransId="{962F2D34-3B30-48DE-9482-C0D69CBF1B98}" sibTransId="{652DFD8B-2DB6-4306-A64E-E19A8C9AB7F5}"/>
    <dgm:cxn modelId="{C399BBDA-A11C-429D-A6EF-23E62EA4F594}" type="presOf" srcId="{FBD4237D-3072-4FF6-88E0-5FAC5A56233D}" destId="{6C7AC764-7FB1-4973-B45D-6ED24EBC7587}" srcOrd="0" destOrd="0" presId="urn:microsoft.com/office/officeart/2005/8/layout/hierarchy2"/>
    <dgm:cxn modelId="{96A8683F-096E-44B2-A42D-253D4A2C2189}" type="presOf" srcId="{A06A02B4-E1A1-4594-998F-8407A596800E}" destId="{92B58613-800C-42B5-85CC-B33753E6D89C}" srcOrd="0" destOrd="0" presId="urn:microsoft.com/office/officeart/2005/8/layout/hierarchy2"/>
    <dgm:cxn modelId="{29344BF5-21D2-459B-8C9A-3E6923545B9D}" srcId="{FBD4237D-3072-4FF6-88E0-5FAC5A56233D}" destId="{9C5F276F-516B-478C-875B-D43F80FB7896}" srcOrd="0" destOrd="0" parTransId="{ED0BE241-B164-4D11-BB05-3BA76805F861}" sibTransId="{FFFFF7EB-C66A-4840-B03E-8D1083D0EB70}"/>
    <dgm:cxn modelId="{730695E3-0475-4467-B2BC-BFC99538555F}" srcId="{FBD4237D-3072-4FF6-88E0-5FAC5A56233D}" destId="{A11F59AD-7BB6-4C9B-8AD4-C0CA41FBDE07}" srcOrd="1" destOrd="0" parTransId="{E7923024-32EA-44FD-9598-F0043D6F2855}" sibTransId="{6E81B425-0473-4A60-B98A-B745112EE6AF}"/>
    <dgm:cxn modelId="{DA83D320-4EF4-44F2-BE82-073BD8FE6886}" srcId="{628F4CA1-ED3D-4F93-B792-CA29E6762410}" destId="{FBD4237D-3072-4FF6-88E0-5FAC5A56233D}" srcOrd="0" destOrd="0" parTransId="{0C95E8E8-20DD-46FB-82C2-F9B5D37E6406}" sibTransId="{AC684D46-1832-4AF2-A987-FC2A37056A51}"/>
    <dgm:cxn modelId="{C887A8DA-B968-45FE-A44A-C1101ECA227F}" type="presOf" srcId="{E7923024-32EA-44FD-9598-F0043D6F2855}" destId="{D67541FA-36D9-49A6-883E-4A324D4D30AB}" srcOrd="1" destOrd="0" presId="urn:microsoft.com/office/officeart/2005/8/layout/hierarchy2"/>
    <dgm:cxn modelId="{228601F0-8ED0-4EDF-B742-B005A554DF22}" type="presOf" srcId="{A11F59AD-7BB6-4C9B-8AD4-C0CA41FBDE07}" destId="{24554EC8-8BE3-4B97-81C7-6F6EBC48FE20}" srcOrd="0" destOrd="0" presId="urn:microsoft.com/office/officeart/2005/8/layout/hierarchy2"/>
    <dgm:cxn modelId="{A2986BCE-C5C7-42CA-9951-1EF48FC33B85}" type="presOf" srcId="{E7923024-32EA-44FD-9598-F0043D6F2855}" destId="{A57B4513-202F-4070-B239-99C6949522B2}" srcOrd="0" destOrd="0" presId="urn:microsoft.com/office/officeart/2005/8/layout/hierarchy2"/>
    <dgm:cxn modelId="{17529CCD-7DDF-41A5-A69F-6C4F39C67D58}" type="presOf" srcId="{ED0BE241-B164-4D11-BB05-3BA76805F861}" destId="{982C27DD-431D-4998-8683-662C23CBB50B}" srcOrd="1" destOrd="0" presId="urn:microsoft.com/office/officeart/2005/8/layout/hierarchy2"/>
    <dgm:cxn modelId="{BBA48010-B785-4938-9759-0CBCF0126245}" type="presOf" srcId="{962F2D34-3B30-48DE-9482-C0D69CBF1B98}" destId="{FC7BE804-A4AE-498D-9AFB-7098F84BFBBB}" srcOrd="1" destOrd="0" presId="urn:microsoft.com/office/officeart/2005/8/layout/hierarchy2"/>
    <dgm:cxn modelId="{0377DAC2-6413-4E10-A8D1-878846F54D56}" type="presOf" srcId="{9C5F276F-516B-478C-875B-D43F80FB7896}" destId="{11178DC1-A259-4FC4-94C0-A1E92CB8D3D0}" srcOrd="0" destOrd="0" presId="urn:microsoft.com/office/officeart/2005/8/layout/hierarchy2"/>
    <dgm:cxn modelId="{B0517A79-BDA9-406D-B67A-8229CB8644DA}" type="presOf" srcId="{ED0BE241-B164-4D11-BB05-3BA76805F861}" destId="{3BCB1BFE-C1CF-471A-9203-911845C573EC}" srcOrd="0" destOrd="0" presId="urn:microsoft.com/office/officeart/2005/8/layout/hierarchy2"/>
    <dgm:cxn modelId="{299C22E3-6A59-4F7D-A0FA-65BF8342C4E8}" type="presParOf" srcId="{A879EC0C-EAF9-45EA-983F-C4BE978A4489}" destId="{D5C56351-9CFA-447C-AAFC-68A5C25BE1E4}" srcOrd="0" destOrd="0" presId="urn:microsoft.com/office/officeart/2005/8/layout/hierarchy2"/>
    <dgm:cxn modelId="{E36A3B56-5029-419F-9431-634435B60E99}" type="presParOf" srcId="{D5C56351-9CFA-447C-AAFC-68A5C25BE1E4}" destId="{6C7AC764-7FB1-4973-B45D-6ED24EBC7587}" srcOrd="0" destOrd="0" presId="urn:microsoft.com/office/officeart/2005/8/layout/hierarchy2"/>
    <dgm:cxn modelId="{D8EF33A3-7D88-4C44-95E6-6EB988113CE1}" type="presParOf" srcId="{D5C56351-9CFA-447C-AAFC-68A5C25BE1E4}" destId="{AD45FF63-8449-4B24-AEB1-016D93C06F10}" srcOrd="1" destOrd="0" presId="urn:microsoft.com/office/officeart/2005/8/layout/hierarchy2"/>
    <dgm:cxn modelId="{5E59BDF0-302A-43E9-843E-ADCC7A7926A4}" type="presParOf" srcId="{AD45FF63-8449-4B24-AEB1-016D93C06F10}" destId="{3BCB1BFE-C1CF-471A-9203-911845C573EC}" srcOrd="0" destOrd="0" presId="urn:microsoft.com/office/officeart/2005/8/layout/hierarchy2"/>
    <dgm:cxn modelId="{0DD06C4F-7BA3-4106-A712-DCFCB61C5FBB}" type="presParOf" srcId="{3BCB1BFE-C1CF-471A-9203-911845C573EC}" destId="{982C27DD-431D-4998-8683-662C23CBB50B}" srcOrd="0" destOrd="0" presId="urn:microsoft.com/office/officeart/2005/8/layout/hierarchy2"/>
    <dgm:cxn modelId="{3631D233-3D5E-42C3-9934-CBCC2773A933}" type="presParOf" srcId="{AD45FF63-8449-4B24-AEB1-016D93C06F10}" destId="{536DBF00-73DF-4F2D-96EF-7E76E70F3C62}" srcOrd="1" destOrd="0" presId="urn:microsoft.com/office/officeart/2005/8/layout/hierarchy2"/>
    <dgm:cxn modelId="{DC3C5CC1-D1A7-4238-A957-9B9D7BA2C139}" type="presParOf" srcId="{536DBF00-73DF-4F2D-96EF-7E76E70F3C62}" destId="{11178DC1-A259-4FC4-94C0-A1E92CB8D3D0}" srcOrd="0" destOrd="0" presId="urn:microsoft.com/office/officeart/2005/8/layout/hierarchy2"/>
    <dgm:cxn modelId="{C6747153-E699-4804-88E5-B798E75E9143}" type="presParOf" srcId="{536DBF00-73DF-4F2D-96EF-7E76E70F3C62}" destId="{BBC046F5-779D-424D-8AF1-E9F60BBE3FBD}" srcOrd="1" destOrd="0" presId="urn:microsoft.com/office/officeart/2005/8/layout/hierarchy2"/>
    <dgm:cxn modelId="{F5DA0167-5D09-47F0-AFDF-F70E64368EE3}" type="presParOf" srcId="{AD45FF63-8449-4B24-AEB1-016D93C06F10}" destId="{A57B4513-202F-4070-B239-99C6949522B2}" srcOrd="2" destOrd="0" presId="urn:microsoft.com/office/officeart/2005/8/layout/hierarchy2"/>
    <dgm:cxn modelId="{DE85C449-215E-4E9A-94CC-2C5A321B0310}" type="presParOf" srcId="{A57B4513-202F-4070-B239-99C6949522B2}" destId="{D67541FA-36D9-49A6-883E-4A324D4D30AB}" srcOrd="0" destOrd="0" presId="urn:microsoft.com/office/officeart/2005/8/layout/hierarchy2"/>
    <dgm:cxn modelId="{12E6CF16-3565-47DE-842D-5E676813579A}" type="presParOf" srcId="{AD45FF63-8449-4B24-AEB1-016D93C06F10}" destId="{721D90FA-8033-413C-A364-AB3428B68789}" srcOrd="3" destOrd="0" presId="urn:microsoft.com/office/officeart/2005/8/layout/hierarchy2"/>
    <dgm:cxn modelId="{43263BBD-DE41-48C2-8D5C-81548412D947}" type="presParOf" srcId="{721D90FA-8033-413C-A364-AB3428B68789}" destId="{24554EC8-8BE3-4B97-81C7-6F6EBC48FE20}" srcOrd="0" destOrd="0" presId="urn:microsoft.com/office/officeart/2005/8/layout/hierarchy2"/>
    <dgm:cxn modelId="{EFF8A077-A560-4237-9493-9B8F2F2E9BC9}" type="presParOf" srcId="{721D90FA-8033-413C-A364-AB3428B68789}" destId="{1748E590-F4A4-4032-A738-8CF0303FB8B7}" srcOrd="1" destOrd="0" presId="urn:microsoft.com/office/officeart/2005/8/layout/hierarchy2"/>
    <dgm:cxn modelId="{D10346D9-7B3C-458B-8C9C-94ACC96E4D69}" type="presParOf" srcId="{1748E590-F4A4-4032-A738-8CF0303FB8B7}" destId="{2BE77A55-C705-426B-A569-CBD42E62F014}" srcOrd="0" destOrd="0" presId="urn:microsoft.com/office/officeart/2005/8/layout/hierarchy2"/>
    <dgm:cxn modelId="{2892AD1C-0882-4EFF-B003-15FB7566D9B3}" type="presParOf" srcId="{2BE77A55-C705-426B-A569-CBD42E62F014}" destId="{FC7BE804-A4AE-498D-9AFB-7098F84BFBBB}" srcOrd="0" destOrd="0" presId="urn:microsoft.com/office/officeart/2005/8/layout/hierarchy2"/>
    <dgm:cxn modelId="{2D7934E2-9D0E-473A-B54E-27C50C2D7206}" type="presParOf" srcId="{1748E590-F4A4-4032-A738-8CF0303FB8B7}" destId="{8DFEAF11-95A7-4D2E-92EE-626FBDC9F3DB}" srcOrd="1" destOrd="0" presId="urn:microsoft.com/office/officeart/2005/8/layout/hierarchy2"/>
    <dgm:cxn modelId="{BEAD217B-DCFE-4209-A219-788F0C1E4260}" type="presParOf" srcId="{8DFEAF11-95A7-4D2E-92EE-626FBDC9F3DB}" destId="{92B58613-800C-42B5-85CC-B33753E6D89C}" srcOrd="0" destOrd="0" presId="urn:microsoft.com/office/officeart/2005/8/layout/hierarchy2"/>
    <dgm:cxn modelId="{179B2529-AD07-4029-BF75-9C6E91408BE0}" type="presParOf" srcId="{8DFEAF11-95A7-4D2E-92EE-626FBDC9F3DB}" destId="{CDAA33AA-027D-434E-A60A-E3A80356FAD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1E510-95DB-4AE0-82E0-705DBCF25065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9A39D-EA05-4838-A509-2FC90AA41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82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9A39D-EA05-4838-A509-2FC90AA41AC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02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9A39D-EA05-4838-A509-2FC90AA41AC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675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2550" y="725488"/>
            <a:ext cx="6451600" cy="36290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75302AB-7A08-440A-8DD5-DB23102E2357}" type="slidenum">
              <a:rPr lang="ru-RU" altLang="ru-RU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2461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9A39D-EA05-4838-A509-2FC90AA41AC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271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altLang="ru-RU" dirty="0"/>
              <a:t>Школа не может подготовить</a:t>
            </a:r>
            <a:r>
              <a:rPr lang="ru-RU" altLang="ru-RU" baseline="0" dirty="0"/>
              <a:t> выпускника к экзамену против его желания и без его участия!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74A97D-04DC-4F28-8957-491A914940F2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31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F14F9F9-BDE5-4E0C-B01B-07427D96BD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20DCE6-BE40-4993-99F0-83D8F091F62A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9771783-580B-41A0-BE00-37B9A28C2A0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ivo.garant.ru/#/document/411236849/paragraph/11/doclist/4002/1/0/0:0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https://ivo.garant.ru/#/document/72319406/paragraph/20/doclist/:0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edu.gov.ru/press/8973/v-proekte-prikaza-minprosvescheniya-rossii-predstavleny-minimalnye-bally-ege-dlya-postupleniya-v-pedvuzy-v-2025-26-uchebnom-god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fipi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4CCD27-B628-46E5-9ACB-56130C23F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8975" y="1046602"/>
            <a:ext cx="6289964" cy="2387600"/>
          </a:xfrm>
        </p:spPr>
        <p:txBody>
          <a:bodyPr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ГОСУДАРСТВЕННАЯ ИТОГОВАЯ АТТЕСТАЦИЯ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52E4651-4499-4D88-9E31-C34F2CEA2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7526" y="4389800"/>
            <a:ext cx="7019637" cy="1655762"/>
          </a:xfrm>
        </p:spPr>
        <p:txBody>
          <a:bodyPr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 smtClean="0">
                <a:solidFill>
                  <a:srgbClr val="7030A0"/>
                </a:solidFill>
              </a:rPr>
              <a:t> </a:t>
            </a:r>
            <a:r>
              <a:rPr lang="ru-RU" sz="3000" b="1" dirty="0">
                <a:solidFill>
                  <a:srgbClr val="7030A0"/>
                </a:solidFill>
              </a:rPr>
              <a:t>С</a:t>
            </a:r>
            <a:r>
              <a:rPr lang="ru-RU" sz="3000" b="1" dirty="0" smtClean="0">
                <a:solidFill>
                  <a:srgbClr val="7030A0"/>
                </a:solidFill>
              </a:rPr>
              <a:t>обрание обучающихся 11-х классов</a:t>
            </a:r>
            <a:r>
              <a:rPr lang="en-US" sz="3000" b="1" dirty="0" smtClean="0">
                <a:solidFill>
                  <a:srgbClr val="7030A0"/>
                </a:solidFill>
              </a:rPr>
              <a:t> </a:t>
            </a:r>
            <a:r>
              <a:rPr lang="ru-RU" sz="3000" b="1" dirty="0" smtClean="0">
                <a:solidFill>
                  <a:srgbClr val="7030A0"/>
                </a:solidFill>
              </a:rPr>
              <a:t>и их родителей (</a:t>
            </a:r>
            <a:r>
              <a:rPr lang="ru-RU" sz="3000" b="1" smtClean="0">
                <a:solidFill>
                  <a:srgbClr val="7030A0"/>
                </a:solidFill>
              </a:rPr>
              <a:t>законных представителей)</a:t>
            </a:r>
            <a:endParaRPr lang="ru-RU" sz="3000" b="1" dirty="0" smtClean="0">
              <a:solidFill>
                <a:srgbClr val="7030A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 smtClean="0">
                <a:solidFill>
                  <a:srgbClr val="7030A0"/>
                </a:solidFill>
              </a:rPr>
              <a:t> 18 мая 2026 года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rgbClr val="C0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 smtClean="0">
                <a:solidFill>
                  <a:srgbClr val="0070C0"/>
                </a:solidFill>
              </a:rPr>
              <a:t>Тытыш</a:t>
            </a:r>
            <a:r>
              <a:rPr lang="ru-RU" dirty="0" smtClean="0">
                <a:solidFill>
                  <a:srgbClr val="0070C0"/>
                </a:solidFill>
              </a:rPr>
              <a:t> Т.А., заместитель директора по УВР МАОУ «Гимназия № 76»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154" y="192232"/>
            <a:ext cx="1459009" cy="94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9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Тытыш\Desktop\slide-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417243"/>
            <a:ext cx="8753475" cy="619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132" y="417243"/>
            <a:ext cx="1624473" cy="10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94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C:\Users\Тытыш\Desktop\img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15" y="274594"/>
            <a:ext cx="8807570" cy="66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523" y="276588"/>
            <a:ext cx="1624473" cy="10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18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Тытыш\Desktop\slide-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266700"/>
            <a:ext cx="8782050" cy="645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163" y="276588"/>
            <a:ext cx="1624473" cy="10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16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Кто имеет право находиться в ППЭ во время                       проведения экзамена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6374" y="1600201"/>
            <a:ext cx="10106025" cy="4525963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solidFill>
                  <a:schemeClr val="tx1"/>
                </a:solidFill>
              </a:rPr>
              <a:t>В аудитории ППЭ </a:t>
            </a:r>
            <a:r>
              <a:rPr lang="ru-RU" altLang="ru-RU" sz="2000" b="1" dirty="0">
                <a:solidFill>
                  <a:schemeClr val="tx1"/>
                </a:solidFill>
              </a:rPr>
              <a:t>не 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более </a:t>
            </a:r>
            <a:r>
              <a:rPr lang="ru-RU" altLang="ru-RU" sz="2000" b="1" dirty="0">
                <a:solidFill>
                  <a:schemeClr val="tx1"/>
                </a:solidFill>
              </a:rPr>
              <a:t>15 участников 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ЕГЭ;</a:t>
            </a:r>
            <a:endParaRPr lang="ru-RU" altLang="ru-RU" sz="2000" b="1" dirty="0">
              <a:solidFill>
                <a:schemeClr val="tx1"/>
              </a:solidFill>
            </a:endParaRPr>
          </a:p>
          <a:p>
            <a:r>
              <a:rPr lang="ru-RU" altLang="ru-RU" sz="2000" b="1" dirty="0" smtClean="0">
                <a:solidFill>
                  <a:schemeClr val="tx1"/>
                </a:solidFill>
              </a:rPr>
              <a:t>В </a:t>
            </a:r>
            <a:r>
              <a:rPr lang="ru-RU" altLang="ru-RU" sz="2000" b="1" dirty="0">
                <a:solidFill>
                  <a:schemeClr val="tx1"/>
                </a:solidFill>
              </a:rPr>
              <a:t>аудитории не 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менее двух организаторов ЕГЭ;</a:t>
            </a:r>
            <a:endParaRPr lang="ru-RU" altLang="ru-RU" sz="2000" b="1" dirty="0">
              <a:solidFill>
                <a:schemeClr val="tx1"/>
              </a:solidFill>
            </a:endParaRPr>
          </a:p>
          <a:p>
            <a:r>
              <a:rPr lang="ru-RU" altLang="ru-RU" sz="2000" b="1" dirty="0" smtClean="0">
                <a:solidFill>
                  <a:schemeClr val="tx1"/>
                </a:solidFill>
              </a:rPr>
              <a:t>Аккредитованные общественные наблюдатели. На </a:t>
            </a:r>
            <a:r>
              <a:rPr lang="ru-RU" altLang="ru-RU" sz="2000" b="1" dirty="0">
                <a:solidFill>
                  <a:schemeClr val="tx1"/>
                </a:solidFill>
              </a:rPr>
              <a:t>15 участников 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ЕГЭ </a:t>
            </a:r>
            <a:r>
              <a:rPr lang="ru-RU" altLang="ru-RU" sz="2000" b="1" dirty="0">
                <a:solidFill>
                  <a:schemeClr val="tx1"/>
                </a:solidFill>
              </a:rPr>
              <a:t>не более 1 общественного наблюдателя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altLang="ru-RU" sz="2000" b="1" dirty="0" smtClean="0">
                <a:solidFill>
                  <a:schemeClr val="tx1"/>
                </a:solidFill>
              </a:rPr>
              <a:t>В ППЭ могут находиться представители СМИ (до момента начала печати КИМ в штабе ППЭ);</a:t>
            </a:r>
          </a:p>
          <a:p>
            <a:r>
              <a:rPr lang="ru-RU" altLang="ru-RU" sz="2000" b="1" dirty="0" smtClean="0">
                <a:solidFill>
                  <a:schemeClr val="tx1"/>
                </a:solidFill>
              </a:rPr>
              <a:t>Медицинские работники;</a:t>
            </a:r>
          </a:p>
          <a:p>
            <a:r>
              <a:rPr lang="ru-RU" altLang="ru-RU" sz="2000" b="1" dirty="0" smtClean="0">
                <a:solidFill>
                  <a:schemeClr val="tx1"/>
                </a:solidFill>
              </a:rPr>
              <a:t>Сотрудники охраны порядка;</a:t>
            </a:r>
          </a:p>
          <a:p>
            <a:r>
              <a:rPr lang="ru-RU" altLang="ru-RU" sz="2000" b="1" dirty="0" smtClean="0">
                <a:solidFill>
                  <a:schemeClr val="tx1"/>
                </a:solidFill>
              </a:rPr>
              <a:t>Представители контролирующих органов (при наличии приказа);</a:t>
            </a:r>
          </a:p>
          <a:p>
            <a:r>
              <a:rPr lang="ru-RU" altLang="ru-RU" sz="2000" b="1" dirty="0" smtClean="0">
                <a:solidFill>
                  <a:schemeClr val="tx1"/>
                </a:solidFill>
              </a:rPr>
              <a:t>Обязательно – член ГЭК;</a:t>
            </a:r>
          </a:p>
          <a:p>
            <a:r>
              <a:rPr lang="ru-RU" altLang="ru-RU" sz="2000" b="1" dirty="0" smtClean="0">
                <a:solidFill>
                  <a:schemeClr val="tx1"/>
                </a:solidFill>
              </a:rPr>
              <a:t>Организаторы вне аудитории;</a:t>
            </a:r>
          </a:p>
          <a:p>
            <a:r>
              <a:rPr lang="ru-RU" altLang="ru-RU" sz="2000" b="1" dirty="0" smtClean="0">
                <a:solidFill>
                  <a:schemeClr val="tx1"/>
                </a:solidFill>
              </a:rPr>
              <a:t>Дежурные на 1 этаже.</a:t>
            </a:r>
          </a:p>
          <a:p>
            <a:endParaRPr lang="ru-RU" altLang="ru-RU" sz="2000" dirty="0"/>
          </a:p>
          <a:p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832" y="276588"/>
            <a:ext cx="1624473" cy="10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09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3975" y="342900"/>
            <a:ext cx="10258424" cy="866775"/>
          </a:xfrm>
        </p:spPr>
        <p:txBody>
          <a:bodyPr/>
          <a:lstStyle/>
          <a:p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ВО ВРЕМЯ 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ЕГЭ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ЗАПРЕЩАЮТСЯ: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19405" indent="-319405">
              <a:lnSpc>
                <a:spcPct val="80000"/>
              </a:lnSpc>
            </a:pP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Разговоры.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Вставания с мест.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Пересаживания.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Обмен любыми материалами и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предметами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Пользование мобильными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телефонами 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иными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средствами                                                                                                                                                   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связи, любыми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электронно-                                                                                                                      вычислительными устройствами                                                                                                                                              (умные часы, микро-наушники) .</a:t>
            </a:r>
            <a:endParaRPr lang="ru-RU" alt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9405" indent="-319405">
              <a:lnSpc>
                <a:spcPct val="80000"/>
              </a:lnSpc>
            </a:pP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Пользование справочными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материалами 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кроме тех,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которые 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указаны  </a:t>
            </a:r>
            <a:r>
              <a:rPr lang="ru-RU" alt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Рособрнадзором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Хождение по ППЭ во время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экзамена 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сопровождения.</a:t>
            </a:r>
          </a:p>
          <a:p>
            <a:endParaRPr lang="ru-RU" sz="1800" dirty="0"/>
          </a:p>
        </p:txBody>
      </p:sp>
      <p:pic>
        <p:nvPicPr>
          <p:cNvPr id="1026" name="Picture 2" descr="C:\Users\Тытыш\Desktop\slide17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083469"/>
            <a:ext cx="7267575" cy="545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9" y="5226007"/>
            <a:ext cx="2234241" cy="16756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350" y="145191"/>
            <a:ext cx="1624473" cy="10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07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95274"/>
            <a:ext cx="10972800" cy="1019175"/>
          </a:xfrm>
        </p:spPr>
        <p:txBody>
          <a:bodyPr/>
          <a:lstStyle/>
          <a:p>
            <a:r>
              <a:rPr lang="ru-RU" altLang="ru-RU" dirty="0">
                <a:latin typeface="Times New Roman" panose="02020603050405020304" pitchFamily="18" charset="0"/>
              </a:rPr>
              <a:t>УДАЛЕНИЕ С </a:t>
            </a:r>
            <a:r>
              <a:rPr lang="ru-RU" altLang="ru-RU" dirty="0" smtClean="0">
                <a:latin typeface="Times New Roman" panose="02020603050405020304" pitchFamily="18" charset="0"/>
              </a:rPr>
              <a:t>ЕГЭ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876424"/>
          </a:xfrm>
        </p:spPr>
        <p:txBody>
          <a:bodyPr>
            <a:normAutofit lnSpcReduction="10000"/>
          </a:bodyPr>
          <a:lstStyle/>
          <a:p>
            <a:r>
              <a:rPr lang="ru-RU" altLang="ru-RU" b="1" dirty="0">
                <a:solidFill>
                  <a:srgbClr val="663300"/>
                </a:solidFill>
                <a:latin typeface="Times New Roman" panose="02020603050405020304" pitchFamily="18" charset="0"/>
              </a:rPr>
              <a:t>При нарушении правил и отказе в их соблюдении</a:t>
            </a:r>
            <a:r>
              <a:rPr lang="ru-RU" altLang="ru-RU" dirty="0">
                <a:solidFill>
                  <a:srgbClr val="663300"/>
                </a:solidFill>
                <a:latin typeface="Times New Roman" panose="02020603050405020304" pitchFamily="18" charset="0"/>
              </a:rPr>
              <a:t>  </a:t>
            </a:r>
            <a:r>
              <a:rPr lang="ru-RU" altLang="ru-RU" b="1" dirty="0">
                <a:solidFill>
                  <a:srgbClr val="663300"/>
                </a:solidFill>
                <a:latin typeface="Times New Roman" panose="02020603050405020304" pitchFamily="18" charset="0"/>
              </a:rPr>
              <a:t>организаторы</a:t>
            </a:r>
            <a:r>
              <a:rPr lang="ru-RU" altLang="ru-RU" dirty="0">
                <a:solidFill>
                  <a:srgbClr val="663300"/>
                </a:solidFill>
                <a:latin typeface="Times New Roman" panose="02020603050405020304" pitchFamily="18" charset="0"/>
              </a:rPr>
              <a:t> совместно с уполномоченным представителем ГЭК </a:t>
            </a:r>
            <a:r>
              <a:rPr lang="ru-RU" altLang="ru-RU" b="1" dirty="0">
                <a:solidFill>
                  <a:srgbClr val="663300"/>
                </a:solidFill>
                <a:latin typeface="Times New Roman" panose="02020603050405020304" pitchFamily="18" charset="0"/>
              </a:rPr>
              <a:t>вправе удалить участника </a:t>
            </a:r>
            <a:r>
              <a:rPr lang="ru-RU" altLang="ru-RU" b="1" dirty="0" smtClean="0">
                <a:solidFill>
                  <a:srgbClr val="663300"/>
                </a:solidFill>
                <a:latin typeface="Times New Roman" panose="02020603050405020304" pitchFamily="18" charset="0"/>
              </a:rPr>
              <a:t>ЕГЭ </a:t>
            </a:r>
            <a:r>
              <a:rPr lang="ru-RU" altLang="ru-RU" b="1" dirty="0">
                <a:solidFill>
                  <a:srgbClr val="663300"/>
                </a:solidFill>
                <a:latin typeface="Times New Roman" panose="02020603050405020304" pitchFamily="18" charset="0"/>
              </a:rPr>
              <a:t>с экзамена с внесением записи в протокол проведения экзамена в аудитории с указанием причины удаления. На бланках и в пропуске проставляется метка о факте удаления с экзамена.</a:t>
            </a:r>
            <a:r>
              <a:rPr lang="ru-RU" altLang="ru-RU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43001" y="3444387"/>
            <a:ext cx="9618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FF0000"/>
                </a:solidFill>
              </a:rPr>
              <a:t>До повторной сдачи Е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ГЭ </a:t>
            </a:r>
            <a:r>
              <a:rPr lang="ru-RU" altLang="ru-RU" sz="2400" b="1" dirty="0">
                <a:solidFill>
                  <a:srgbClr val="FF0000"/>
                </a:solidFill>
              </a:rPr>
              <a:t>в текущем году  не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допускаются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: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61350" y="4029075"/>
            <a:ext cx="93080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altLang="ru-RU" sz="2400" dirty="0"/>
              <a:t>Участники </a:t>
            </a:r>
            <a:r>
              <a:rPr lang="ru-RU" altLang="ru-RU" sz="2400" dirty="0" smtClean="0"/>
              <a:t>ЕГЭ</a:t>
            </a:r>
            <a:r>
              <a:rPr lang="ru-RU" altLang="ru-RU" sz="2400" dirty="0"/>
              <a:t>, </a:t>
            </a:r>
            <a:r>
              <a:rPr lang="ru-RU" altLang="ru-RU" sz="2400" b="1" dirty="0">
                <a:solidFill>
                  <a:srgbClr val="FF0000"/>
                </a:solidFill>
              </a:rPr>
              <a:t>не явившиеся </a:t>
            </a:r>
            <a:r>
              <a:rPr lang="ru-RU" altLang="ru-RU" sz="2400" dirty="0"/>
              <a:t>на экзамен без уважительной причины</a:t>
            </a:r>
            <a:r>
              <a:rPr lang="ru-RU" altLang="ru-RU" sz="2400" dirty="0" smtClean="0"/>
              <a:t>;</a:t>
            </a:r>
            <a:endParaRPr lang="ru-RU" altLang="ru-RU" sz="2400" dirty="0"/>
          </a:p>
          <a:p>
            <a:pPr>
              <a:buNone/>
            </a:pPr>
            <a:r>
              <a:rPr lang="ru-RU" altLang="ru-RU" sz="2400" dirty="0"/>
              <a:t>   Участники </a:t>
            </a:r>
            <a:r>
              <a:rPr lang="ru-RU" altLang="ru-RU" sz="2400" dirty="0" smtClean="0"/>
              <a:t>ЕГЭ</a:t>
            </a:r>
            <a:r>
              <a:rPr lang="ru-RU" altLang="ru-RU" sz="2400" dirty="0"/>
              <a:t>, результаты которых были отменены ГЭК, в связи с выявлением фактов </a:t>
            </a:r>
            <a:r>
              <a:rPr lang="ru-RU" altLang="ru-RU" sz="2400" b="1" dirty="0">
                <a:solidFill>
                  <a:srgbClr val="FF0000"/>
                </a:solidFill>
              </a:rPr>
              <a:t>нарушения участником </a:t>
            </a:r>
            <a:r>
              <a:rPr lang="ru-RU" altLang="ru-RU" sz="2400" dirty="0"/>
              <a:t>Е</a:t>
            </a:r>
            <a:r>
              <a:rPr lang="ru-RU" altLang="ru-RU" sz="2400" dirty="0" smtClean="0"/>
              <a:t>ГЭ </a:t>
            </a:r>
            <a:r>
              <a:rPr lang="ru-RU" altLang="ru-RU" sz="2400" dirty="0"/>
              <a:t>установленного порядка проведения </a:t>
            </a:r>
            <a:r>
              <a:rPr lang="ru-RU" altLang="ru-RU" sz="2400" dirty="0" smtClean="0"/>
              <a:t>ЕГЭ</a:t>
            </a:r>
            <a:r>
              <a:rPr lang="ru-RU" altLang="ru-RU" sz="2400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351" y="172251"/>
            <a:ext cx="1624473" cy="10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78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731264" y="329185"/>
            <a:ext cx="8424672" cy="832338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cap="all" spc="-133" dirty="0">
                <a:solidFill>
                  <a:srgbClr val="002060"/>
                </a:solidFill>
                <a:cs typeface="Latha" pitchFamily="34" charset="0"/>
              </a:rPr>
              <a:t>Аттестат </a:t>
            </a:r>
            <a:r>
              <a:rPr lang="ru-RU" altLang="ru-RU" sz="2400" b="1" cap="all" spc="-133" dirty="0" smtClean="0">
                <a:solidFill>
                  <a:srgbClr val="002060"/>
                </a:solidFill>
                <a:cs typeface="Latha" pitchFamily="34" charset="0"/>
              </a:rPr>
              <a:t> о среднем  </a:t>
            </a:r>
            <a:r>
              <a:rPr lang="ru-RU" altLang="ru-RU" sz="2400" b="1" cap="all" spc="-133" dirty="0">
                <a:solidFill>
                  <a:srgbClr val="002060"/>
                </a:solidFill>
                <a:cs typeface="Latha" pitchFamily="34" charset="0"/>
              </a:rPr>
              <a:t>общем образовании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907309"/>
              </p:ext>
            </p:extLst>
          </p:nvPr>
        </p:nvGraphicFramePr>
        <p:xfrm>
          <a:off x="438149" y="1124975"/>
          <a:ext cx="6496051" cy="5443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142976" y="1756612"/>
            <a:ext cx="4678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0185" y="1310091"/>
            <a:ext cx="4055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Минимальные баллы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218746"/>
              </p:ext>
            </p:extLst>
          </p:nvPr>
        </p:nvGraphicFramePr>
        <p:xfrm>
          <a:off x="6384870" y="1833309"/>
          <a:ext cx="5807132" cy="5110413"/>
        </p:xfrm>
        <a:graphic>
          <a:graphicData uri="http://schemas.openxmlformats.org/drawingml/2006/table">
            <a:tbl>
              <a:tblPr/>
              <a:tblGrid>
                <a:gridCol w="1451783"/>
                <a:gridCol w="1451783"/>
                <a:gridCol w="1451783"/>
                <a:gridCol w="1451783"/>
              </a:tblGrid>
              <a:tr h="933954">
                <a:tc>
                  <a:txBody>
                    <a:bodyPr/>
                    <a:lstStyle/>
                    <a:p>
                      <a:pPr fontAlgn="t"/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общеобразовательный 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предмет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98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Балл для сдачи ЕГЭ (</a:t>
                      </a: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  <a:hlinkClick r:id="rId7"/>
                        </a:rPr>
                        <a:t>Рособрнадзор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98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Балл для поступления в ВУЗ (</a:t>
                      </a:r>
                      <a:r>
                        <a:rPr lang="ru-RU" sz="1100" b="1" u="none" strike="noStrike" dirty="0" err="1" smtClean="0">
                          <a:solidFill>
                            <a:schemeClr val="bg1"/>
                          </a:solidFill>
                          <a:effectLst/>
                          <a:hlinkClick r:id="rId8"/>
                        </a:rPr>
                        <a:t>Минпросвещения</a:t>
                      </a:r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  <a:hlinkClick r:id="rId8"/>
                        </a:rPr>
                        <a:t> 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hlinkClick r:id="rId8"/>
                        </a:rPr>
                        <a:t>России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98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Балл для поступления в ВУЗ (</a:t>
                      </a:r>
                      <a:r>
                        <a:rPr lang="ru-RU" sz="1100" b="1" u="none" strike="noStrike" dirty="0" err="1" smtClean="0">
                          <a:solidFill>
                            <a:schemeClr val="bg1"/>
                          </a:solidFill>
                          <a:effectLst/>
                          <a:hlinkClick r:id="rId9"/>
                        </a:rPr>
                        <a:t>Минобрнауки</a:t>
                      </a:r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  <a:hlinkClick r:id="rId9"/>
                        </a:rPr>
                        <a:t> 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hlinkClick r:id="rId9"/>
                        </a:rPr>
                        <a:t>России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981"/>
                    </a:solidFill>
                  </a:tcPr>
                </a:tc>
              </a:tr>
              <a:tr h="342874">
                <a:tc>
                  <a:txBody>
                    <a:bodyPr/>
                    <a:lstStyle/>
                    <a:p>
                      <a:pPr fontAlgn="t"/>
                      <a:r>
                        <a:rPr lang="ru-RU" sz="1100" b="0" dirty="0">
                          <a:effectLst/>
                        </a:rPr>
                        <a:t>Русский язык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effectLst/>
                        </a:rPr>
                        <a:t>24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 smtClean="0">
                          <a:effectLst/>
                        </a:rPr>
                        <a:t>42</a:t>
                      </a:r>
                      <a:endParaRPr lang="ru-RU" sz="1200" b="1" dirty="0">
                        <a:effectLst/>
                      </a:endParaRP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 smtClean="0">
                          <a:effectLst/>
                        </a:rPr>
                        <a:t>40</a:t>
                      </a:r>
                      <a:endParaRPr lang="ru-RU" sz="1200" b="1" dirty="0">
                        <a:effectLst/>
                      </a:endParaRP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6039">
                <a:tc>
                  <a:txBody>
                    <a:bodyPr/>
                    <a:lstStyle/>
                    <a:p>
                      <a:pPr fontAlgn="t"/>
                      <a:r>
                        <a:rPr lang="ru-RU" sz="1100" b="0" dirty="0">
                          <a:effectLst/>
                        </a:rPr>
                        <a:t>Математика (профильная)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effectLst/>
                        </a:rPr>
                        <a:t>27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effectLst/>
                        </a:rPr>
                        <a:t>40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 smtClean="0">
                          <a:effectLst/>
                        </a:rPr>
                        <a:t>40</a:t>
                      </a:r>
                      <a:endParaRPr lang="ru-RU" sz="1200" b="1" dirty="0">
                        <a:effectLst/>
                      </a:endParaRP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874">
                <a:tc>
                  <a:txBody>
                    <a:bodyPr/>
                    <a:lstStyle/>
                    <a:p>
                      <a:pPr fontAlgn="t"/>
                      <a:r>
                        <a:rPr lang="ru-RU" sz="1100" b="0" dirty="0">
                          <a:effectLst/>
                        </a:rPr>
                        <a:t>Физика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>
                          <a:effectLst/>
                        </a:rPr>
                        <a:t>36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 smtClean="0">
                          <a:effectLst/>
                        </a:rPr>
                        <a:t>40</a:t>
                      </a:r>
                      <a:endParaRPr lang="ru-RU" sz="1200" b="1" dirty="0">
                        <a:effectLst/>
                      </a:endParaRP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 smtClean="0">
                          <a:effectLst/>
                        </a:rPr>
                        <a:t>41</a:t>
                      </a:r>
                      <a:endParaRPr lang="ru-RU" sz="1200" b="1" dirty="0">
                        <a:effectLst/>
                      </a:endParaRP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874">
                <a:tc>
                  <a:txBody>
                    <a:bodyPr/>
                    <a:lstStyle/>
                    <a:p>
                      <a:pPr fontAlgn="t"/>
                      <a:r>
                        <a:rPr lang="ru-RU" sz="1100" b="0" dirty="0">
                          <a:effectLst/>
                        </a:rPr>
                        <a:t>Обществознание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>
                          <a:effectLst/>
                        </a:rPr>
                        <a:t>42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 smtClean="0">
                          <a:effectLst/>
                        </a:rPr>
                        <a:t>42</a:t>
                      </a:r>
                      <a:endParaRPr lang="ru-RU" sz="1200" b="1" dirty="0">
                        <a:effectLst/>
                      </a:endParaRP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 smtClean="0">
                          <a:effectLst/>
                        </a:rPr>
                        <a:t>45</a:t>
                      </a:r>
                      <a:endParaRPr lang="ru-RU" sz="1200" b="1" dirty="0">
                        <a:effectLst/>
                      </a:endParaRP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874">
                <a:tc>
                  <a:txBody>
                    <a:bodyPr/>
                    <a:lstStyle/>
                    <a:p>
                      <a:pPr fontAlgn="t"/>
                      <a:r>
                        <a:rPr lang="ru-RU" sz="1100" b="0" dirty="0">
                          <a:effectLst/>
                        </a:rPr>
                        <a:t>История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>
                          <a:effectLst/>
                        </a:rPr>
                        <a:t>32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 smtClean="0">
                          <a:effectLst/>
                        </a:rPr>
                        <a:t>38</a:t>
                      </a:r>
                      <a:endParaRPr lang="ru-RU" sz="1200" b="1" dirty="0">
                        <a:effectLst/>
                      </a:endParaRP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 smtClean="0">
                          <a:effectLst/>
                        </a:rPr>
                        <a:t>40</a:t>
                      </a:r>
                      <a:endParaRPr lang="ru-RU" sz="1200" b="1" dirty="0">
                        <a:effectLst/>
                      </a:endParaRP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9442">
                <a:tc>
                  <a:txBody>
                    <a:bodyPr/>
                    <a:lstStyle/>
                    <a:p>
                      <a:pPr fontAlgn="t"/>
                      <a:r>
                        <a:rPr lang="ru-RU" sz="1100" b="0" dirty="0">
                          <a:effectLst/>
                        </a:rPr>
                        <a:t>Информатика и ИКТ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>
                          <a:effectLst/>
                        </a:rPr>
                        <a:t>40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 smtClean="0">
                          <a:effectLst/>
                        </a:rPr>
                        <a:t>45</a:t>
                      </a:r>
                      <a:endParaRPr lang="ru-RU" sz="1200" b="1" dirty="0">
                        <a:effectLst/>
                      </a:endParaRP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 smtClean="0">
                          <a:effectLst/>
                        </a:rPr>
                        <a:t>46</a:t>
                      </a:r>
                      <a:endParaRPr lang="ru-RU" sz="1200" b="1" dirty="0">
                        <a:effectLst/>
                      </a:endParaRP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874">
                <a:tc>
                  <a:txBody>
                    <a:bodyPr/>
                    <a:lstStyle/>
                    <a:p>
                      <a:pPr fontAlgn="t"/>
                      <a:r>
                        <a:rPr lang="ru-RU" sz="1100" b="0" dirty="0">
                          <a:effectLst/>
                        </a:rPr>
                        <a:t>Иностранный язык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effectLst/>
                        </a:rPr>
                        <a:t>22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 smtClean="0">
                          <a:effectLst/>
                        </a:rPr>
                        <a:t>35</a:t>
                      </a:r>
                      <a:endParaRPr lang="ru-RU" sz="1200" b="1" dirty="0">
                        <a:effectLst/>
                      </a:endParaRP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effectLst/>
                        </a:rPr>
                        <a:t>4</a:t>
                      </a:r>
                      <a:r>
                        <a:rPr lang="ru-RU" sz="1200" b="1" dirty="0" smtClean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</a:endParaRP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874">
                <a:tc>
                  <a:txBody>
                    <a:bodyPr/>
                    <a:lstStyle/>
                    <a:p>
                      <a:pPr fontAlgn="t"/>
                      <a:r>
                        <a:rPr lang="ru-RU" sz="1100" b="0" dirty="0">
                          <a:effectLst/>
                        </a:rPr>
                        <a:t>Литература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>
                          <a:effectLst/>
                        </a:rPr>
                        <a:t>32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effectLst/>
                        </a:rPr>
                        <a:t>40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effectLst/>
                        </a:rPr>
                        <a:t>40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874">
                <a:tc>
                  <a:txBody>
                    <a:bodyPr/>
                    <a:lstStyle/>
                    <a:p>
                      <a:pPr fontAlgn="t"/>
                      <a:r>
                        <a:rPr lang="ru-RU" sz="1100" b="0" dirty="0">
                          <a:effectLst/>
                        </a:rPr>
                        <a:t>Биология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>
                          <a:effectLst/>
                        </a:rPr>
                        <a:t>36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effectLst/>
                        </a:rPr>
                        <a:t>39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 smtClean="0">
                          <a:effectLst/>
                        </a:rPr>
                        <a:t>40</a:t>
                      </a:r>
                      <a:endParaRPr lang="ru-RU" sz="1200" b="1" dirty="0">
                        <a:effectLst/>
                      </a:endParaRP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874">
                <a:tc>
                  <a:txBody>
                    <a:bodyPr/>
                    <a:lstStyle/>
                    <a:p>
                      <a:pPr fontAlgn="t"/>
                      <a:r>
                        <a:rPr lang="ru-RU" sz="1100" b="0" dirty="0">
                          <a:effectLst/>
                        </a:rPr>
                        <a:t>География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>
                          <a:effectLst/>
                        </a:rPr>
                        <a:t>37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effectLst/>
                        </a:rPr>
                        <a:t>40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effectLst/>
                        </a:rPr>
                        <a:t>40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874">
                <a:tc>
                  <a:txBody>
                    <a:bodyPr/>
                    <a:lstStyle/>
                    <a:p>
                      <a:pPr fontAlgn="t"/>
                      <a:r>
                        <a:rPr lang="ru-RU" sz="1100">
                          <a:effectLst/>
                        </a:rPr>
                        <a:t>Химия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>
                          <a:effectLst/>
                        </a:rPr>
                        <a:t>36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>
                          <a:effectLst/>
                        </a:rPr>
                        <a:t>39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 smtClean="0">
                          <a:effectLst/>
                        </a:rPr>
                        <a:t>40</a:t>
                      </a:r>
                      <a:endParaRPr lang="ru-RU" sz="1200" b="1" dirty="0">
                        <a:effectLst/>
                      </a:endParaRP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178" y="147728"/>
            <a:ext cx="1624473" cy="10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952500" y="228026"/>
            <a:ext cx="9258302" cy="804863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1" cap="all" spc="-133" dirty="0">
                <a:solidFill>
                  <a:schemeClr val="accent1">
                    <a:lumMod val="50000"/>
                  </a:schemeClr>
                </a:solidFill>
                <a:cs typeface="Latha" pitchFamily="34" charset="0"/>
              </a:rPr>
              <a:t>Аттестат </a:t>
            </a:r>
            <a:r>
              <a:rPr lang="ru-RU" altLang="ru-RU" sz="2800" b="1" cap="all" spc="-133" dirty="0" smtClean="0">
                <a:solidFill>
                  <a:schemeClr val="accent1">
                    <a:lumMod val="50000"/>
                  </a:schemeClr>
                </a:solidFill>
                <a:cs typeface="Latha" pitchFamily="34" charset="0"/>
              </a:rPr>
              <a:t>о среднем </a:t>
            </a:r>
            <a:r>
              <a:rPr lang="ru-RU" altLang="ru-RU" sz="2800" b="1" cap="all" spc="-133" dirty="0">
                <a:solidFill>
                  <a:schemeClr val="accent1">
                    <a:lumMod val="50000"/>
                  </a:schemeClr>
                </a:solidFill>
                <a:cs typeface="Latha" pitchFamily="34" charset="0"/>
              </a:rPr>
              <a:t>общем образовании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112645"/>
              </p:ext>
            </p:extLst>
          </p:nvPr>
        </p:nvGraphicFramePr>
        <p:xfrm>
          <a:off x="293477" y="1157949"/>
          <a:ext cx="11760629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53" name="TextBox 10"/>
          <p:cNvSpPr txBox="1">
            <a:spLocks noChangeArrowheads="1"/>
          </p:cNvSpPr>
          <p:nvPr/>
        </p:nvSpPr>
        <p:spPr bwMode="auto">
          <a:xfrm>
            <a:off x="1085227" y="5808972"/>
            <a:ext cx="101771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аттестат выставляются отметки по </a:t>
            </a:r>
            <a:r>
              <a:rPr lang="ru-RU" altLang="ru-RU" sz="1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всем предметам </a:t>
            </a:r>
            <a:r>
              <a:rPr lang="ru-RU" alt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изучаемым на уровне </a:t>
            </a:r>
            <a:r>
              <a:rPr lang="ru-RU" alt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среднего </a:t>
            </a:r>
            <a:r>
              <a:rPr lang="ru-RU" alt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общего </a:t>
            </a:r>
            <a:r>
              <a:rPr lang="ru-RU" alt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образования. </a:t>
            </a:r>
            <a:endParaRPr lang="ru-RU" alt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96" y="228026"/>
            <a:ext cx="1624473" cy="10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5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Итоговые оценки в аттестат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Условие получения аттестата  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Аттестат о среднем общем образовании и приложение к нему выдаются лицам, завершившим обучение по образовательным программам среднего общего образования и успешно прошедшим государственную итоговую аттестацию.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Отметки в аттестат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Итоговые отметки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определяются как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среднее арифметическое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полугодовых и годовых отметок обучающегося за каждый год обучения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азовательной программе среднего общего образования и выставляются в аттестат целыми числами в соответствии с правилами математического округления.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РЕЗУЛЬТАТЫ ЭКЗАМЕНОВ НЕ ВЛИЯЮТ НА ОТМЕТКУ В АТТЕСТАТ!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914" y="916858"/>
            <a:ext cx="1624473" cy="10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31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Условия получения медали «За особые успехи в учении 1 и 2 степени»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21" y="1531188"/>
            <a:ext cx="4525963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57" y="1531188"/>
            <a:ext cx="4616569" cy="46165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289" y="800100"/>
            <a:ext cx="1624473" cy="10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14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B705BC-2EA7-85DC-28DD-3A8153D4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4" y="365125"/>
            <a:ext cx="10544175" cy="1325563"/>
          </a:xfrm>
        </p:spPr>
        <p:txBody>
          <a:bodyPr>
            <a:noAutofit/>
          </a:bodyPr>
          <a:lstStyle/>
          <a:p>
            <a:r>
              <a:rPr lang="ru-RU" sz="2000" b="1" cap="all" spc="-133" dirty="0">
                <a:solidFill>
                  <a:schemeClr val="accent1">
                    <a:lumMod val="50000"/>
                  </a:schemeClr>
                </a:solidFill>
                <a:latin typeface="+mj-lt"/>
                <a:cs typeface="Latha" pitchFamily="34" charset="0"/>
              </a:rPr>
              <a:t>Нормативно-правовые документы, регламентирующие проведение ГИА</a:t>
            </a:r>
            <a:br>
              <a:rPr lang="ru-RU" sz="2000" b="1" cap="all" spc="-133" dirty="0">
                <a:solidFill>
                  <a:schemeClr val="accent1">
                    <a:lumMod val="50000"/>
                  </a:schemeClr>
                </a:solidFill>
                <a:latin typeface="+mj-lt"/>
                <a:cs typeface="Latha" pitchFamily="34" charset="0"/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9CD45B-5F85-824D-826B-A48915FE8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624" y="1387047"/>
            <a:ext cx="7601639" cy="4765236"/>
          </a:xfrm>
        </p:spPr>
        <p:txBody>
          <a:bodyPr>
            <a:normAutofit/>
          </a:bodyPr>
          <a:lstStyle/>
          <a:p>
            <a:r>
              <a:rPr lang="ru-RU" sz="1900" b="1" dirty="0">
                <a:solidFill>
                  <a:srgbClr val="1F487C"/>
                </a:solidFill>
              </a:rPr>
              <a:t>Федеральный закон от 29.12.2012 N 273-ФЗ"Об образовании в Российской Федерации"</a:t>
            </a:r>
          </a:p>
          <a:p>
            <a:r>
              <a:rPr lang="ru-RU" sz="1900" b="1" dirty="0">
                <a:solidFill>
                  <a:srgbClr val="1F487C"/>
                </a:solidFill>
              </a:rPr>
              <a:t>Постановление Правительства РФ о формировании и ведении ФИС ГИА и приема в образовательные организации высшего и среднего профессионального образования  и  РИС ГИА….  от 31.08.2013 № 755</a:t>
            </a:r>
          </a:p>
          <a:p>
            <a:pPr marL="0" indent="0" algn="l">
              <a:buNone/>
            </a:pPr>
            <a:endParaRPr lang="ru-RU" sz="1900" b="0" i="0" u="none" strike="noStrike" baseline="0" dirty="0">
              <a:solidFill>
                <a:srgbClr val="000000"/>
              </a:solidFill>
            </a:endParaRPr>
          </a:p>
          <a:p>
            <a:r>
              <a:rPr lang="ru-RU" sz="1900" b="1" dirty="0">
                <a:solidFill>
                  <a:schemeClr val="tx1"/>
                </a:solidFill>
              </a:rPr>
              <a:t>Приказ </a:t>
            </a:r>
            <a:r>
              <a:rPr lang="ru-RU" sz="1900" b="1" dirty="0" err="1">
                <a:solidFill>
                  <a:schemeClr val="tx1"/>
                </a:solidFill>
              </a:rPr>
              <a:t>Минпросвещения</a:t>
            </a:r>
            <a:r>
              <a:rPr lang="ru-RU" sz="1900" b="1" dirty="0">
                <a:solidFill>
                  <a:schemeClr val="tx1"/>
                </a:solidFill>
              </a:rPr>
              <a:t> России, </a:t>
            </a:r>
            <a:r>
              <a:rPr lang="ru-RU" sz="1900" b="1" dirty="0" err="1">
                <a:solidFill>
                  <a:schemeClr val="tx1"/>
                </a:solidFill>
              </a:rPr>
              <a:t>Рособрнадзора</a:t>
            </a:r>
            <a:r>
              <a:rPr lang="ru-RU" sz="1900" b="1" dirty="0">
                <a:solidFill>
                  <a:schemeClr val="tx1"/>
                </a:solidFill>
              </a:rPr>
              <a:t> № 233/552 от 04.04.2023 г. «Об утверждении Порядка проведения государственной итоговой аттестации по образовательным программам среднего общего образования»</a:t>
            </a:r>
            <a:r>
              <a:rPr lang="ru-RU" sz="1900" b="1" i="0" u="none" strike="noStrike" baseline="0" dirty="0" smtClean="0">
                <a:solidFill>
                  <a:schemeClr val="tx1"/>
                </a:solidFill>
              </a:rPr>
              <a:t>    </a:t>
            </a:r>
            <a:r>
              <a:rPr lang="ru-RU" sz="1900" b="1" i="0" u="none" strike="noStrike" baseline="0" dirty="0" smtClean="0">
                <a:solidFill>
                  <a:srgbClr val="FF0000"/>
                </a:solidFill>
              </a:rPr>
              <a:t>«</a:t>
            </a:r>
            <a:r>
              <a:rPr lang="ru-RU" sz="1900" b="1" i="0" u="none" strike="noStrike" baseline="0" dirty="0">
                <a:solidFill>
                  <a:srgbClr val="FF0000"/>
                </a:solidFill>
              </a:rPr>
              <a:t>Об утверждении Порядка проведения государственной </a:t>
            </a:r>
            <a:r>
              <a:rPr lang="ru-RU" sz="1900" b="1" i="0" u="none" strike="noStrike" baseline="0" dirty="0" smtClean="0">
                <a:solidFill>
                  <a:srgbClr val="FF0000"/>
                </a:solidFill>
              </a:rPr>
              <a:t>     итоговой </a:t>
            </a:r>
            <a:r>
              <a:rPr lang="ru-RU" sz="1900" b="1" i="0" u="none" strike="noStrike" baseline="0" dirty="0">
                <a:solidFill>
                  <a:srgbClr val="FF0000"/>
                </a:solidFill>
              </a:rPr>
              <a:t>аттестации по образовательным программам </a:t>
            </a:r>
            <a:r>
              <a:rPr lang="ru-RU" sz="1900" b="1" dirty="0">
                <a:solidFill>
                  <a:srgbClr val="FF0000"/>
                </a:solidFill>
              </a:rPr>
              <a:t> </a:t>
            </a:r>
            <a:r>
              <a:rPr lang="ru-RU" sz="1900" b="1" dirty="0" smtClean="0">
                <a:solidFill>
                  <a:srgbClr val="FF0000"/>
                </a:solidFill>
              </a:rPr>
              <a:t> среднего</a:t>
            </a:r>
            <a:r>
              <a:rPr lang="ru-RU" sz="1900" b="1" i="0" u="none" strike="noStrike" baseline="0" dirty="0" smtClean="0">
                <a:solidFill>
                  <a:srgbClr val="FF0000"/>
                </a:solidFill>
              </a:rPr>
              <a:t> </a:t>
            </a:r>
            <a:r>
              <a:rPr lang="ru-RU" sz="1900" b="1" i="0" u="none" strike="noStrike" baseline="0" dirty="0">
                <a:solidFill>
                  <a:srgbClr val="FF0000"/>
                </a:solidFill>
              </a:rPr>
              <a:t>общего образования»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914" y="916858"/>
            <a:ext cx="1624473" cy="10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6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5560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Выбор экзаменов и ППЭ в 2026 г.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123897"/>
              </p:ext>
            </p:extLst>
          </p:nvPr>
        </p:nvGraphicFramePr>
        <p:xfrm>
          <a:off x="609600" y="1207702"/>
          <a:ext cx="1097280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958"/>
                <a:gridCol w="2286000"/>
                <a:gridCol w="1268084"/>
                <a:gridCol w="1906437"/>
                <a:gridCol w="2412521"/>
                <a:gridCol w="1828800"/>
              </a:tblGrid>
              <a:tr h="697164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Предмет/ время</a:t>
                      </a:r>
                    </a:p>
                    <a:p>
                      <a:r>
                        <a:rPr lang="ru-RU" sz="1600" dirty="0" smtClean="0"/>
                        <a:t>отправления</a:t>
                      </a:r>
                      <a:r>
                        <a:rPr lang="ru-RU" sz="1600" baseline="0" dirty="0" smtClean="0"/>
                        <a:t> от Гимназии 76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Количество выпускников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ППЭ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сопровождающие</a:t>
                      </a:r>
                      <a:endParaRPr lang="ru-RU" dirty="0"/>
                    </a:p>
                  </a:txBody>
                  <a:tcPr/>
                </a:tc>
              </a:tr>
              <a:tr h="53640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01 июня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Химия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08.20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11А (7), 11Б (2), 11В (5)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ППЭ№9203</a:t>
                      </a:r>
                      <a:r>
                        <a:rPr lang="ru-RU" sz="1600" baseline="0" dirty="0" smtClean="0"/>
                        <a:t>  </a:t>
                      </a:r>
                    </a:p>
                    <a:p>
                      <a:r>
                        <a:rPr lang="ru-RU" sz="1600" dirty="0" smtClean="0"/>
                        <a:t>(СШ №107)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Колесник</a:t>
                      </a:r>
                      <a:r>
                        <a:rPr lang="ru-RU" sz="1600" baseline="0" dirty="0" smtClean="0"/>
                        <a:t> А.А.</a:t>
                      </a:r>
                      <a:endParaRPr lang="ru-RU" sz="1600" dirty="0"/>
                    </a:p>
                  </a:txBody>
                  <a:tcPr/>
                </a:tc>
              </a:tr>
              <a:tr h="39867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01 июня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История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08.20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11А (3), 11Б (3), 11В (5)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ППЭ№9203</a:t>
                      </a:r>
                      <a:r>
                        <a:rPr lang="ru-RU" sz="1600" baseline="0" dirty="0" smtClean="0"/>
                        <a:t>  </a:t>
                      </a:r>
                    </a:p>
                    <a:p>
                      <a:r>
                        <a:rPr lang="ru-RU" sz="1600" dirty="0" smtClean="0"/>
                        <a:t>(СШ №107)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Колесник</a:t>
                      </a:r>
                      <a:r>
                        <a:rPr lang="ru-RU" sz="1600" baseline="0" dirty="0" smtClean="0"/>
                        <a:t> А.А.</a:t>
                      </a:r>
                      <a:endParaRPr lang="ru-RU" sz="1600" dirty="0"/>
                    </a:p>
                  </a:txBody>
                  <a:tcPr/>
                </a:tc>
              </a:tr>
              <a:tr h="39867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01 июня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Литература         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08.00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11А (8), 11В (4)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ППЭ№9205</a:t>
                      </a:r>
                      <a:r>
                        <a:rPr lang="ru-RU" sz="1600" baseline="0" dirty="0" smtClean="0"/>
                        <a:t> </a:t>
                      </a:r>
                    </a:p>
                    <a:p>
                      <a:r>
                        <a:rPr lang="ru-RU" sz="1600" dirty="0" smtClean="0"/>
                        <a:t>(СШ №90)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Исаенко С.Ф.</a:t>
                      </a:r>
                      <a:endParaRPr lang="ru-RU" sz="1600" dirty="0"/>
                    </a:p>
                  </a:txBody>
                  <a:tcPr/>
                </a:tc>
              </a:tr>
              <a:tr h="3986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04</a:t>
                      </a:r>
                      <a:r>
                        <a:rPr lang="ru-RU" sz="1600" baseline="0" dirty="0" smtClean="0"/>
                        <a:t> июня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Русский</a:t>
                      </a:r>
                      <a:r>
                        <a:rPr lang="ru-RU" sz="1600" baseline="0" dirty="0" smtClean="0"/>
                        <a:t> язык</a:t>
                      </a:r>
                      <a:endParaRPr lang="ru-RU" sz="16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08.40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11А (35), 11Б (28), 11В (27)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ППЭ№9204</a:t>
                      </a:r>
                    </a:p>
                    <a:p>
                      <a:r>
                        <a:rPr lang="ru-RU" sz="1600" dirty="0" smtClean="0"/>
                        <a:t> (СШ №65)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Колесник</a:t>
                      </a:r>
                      <a:r>
                        <a:rPr lang="ru-RU" sz="1600" baseline="0" dirty="0" smtClean="0"/>
                        <a:t> А.А.</a:t>
                      </a:r>
                      <a:endParaRPr lang="ru-RU" sz="1600" dirty="0"/>
                    </a:p>
                  </a:txBody>
                  <a:tcPr/>
                </a:tc>
              </a:tr>
              <a:tr h="3986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08 июня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Математика</a:t>
                      </a:r>
                      <a:r>
                        <a:rPr lang="ru-RU" sz="1600" baseline="0" dirty="0" smtClean="0"/>
                        <a:t> (база)</a:t>
                      </a:r>
                      <a:endParaRPr lang="ru-RU" sz="16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08.20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11А (19), 11Б (5), 11В (17)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ППЭ№9201</a:t>
                      </a:r>
                      <a:r>
                        <a:rPr lang="ru-RU" sz="1600" baseline="0" dirty="0" smtClean="0"/>
                        <a:t>  </a:t>
                      </a:r>
                    </a:p>
                    <a:p>
                      <a:r>
                        <a:rPr lang="ru-RU" sz="1600" dirty="0" smtClean="0"/>
                        <a:t>(СШ №6)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Исаенко С.Ф.</a:t>
                      </a:r>
                      <a:endParaRPr lang="ru-RU" sz="1600" dirty="0"/>
                    </a:p>
                  </a:txBody>
                  <a:tcPr/>
                </a:tc>
              </a:tr>
              <a:tr h="3986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08 июня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Математика</a:t>
                      </a:r>
                      <a:r>
                        <a:rPr lang="ru-RU" sz="1600" baseline="0" dirty="0" smtClean="0"/>
                        <a:t> (</a:t>
                      </a:r>
                      <a:r>
                        <a:rPr lang="ru-RU" sz="1600" baseline="0" dirty="0" err="1" smtClean="0"/>
                        <a:t>проф</a:t>
                      </a:r>
                      <a:r>
                        <a:rPr lang="ru-RU" sz="1600" baseline="0" dirty="0" smtClean="0"/>
                        <a:t>)</a:t>
                      </a:r>
                      <a:endParaRPr lang="ru-RU" sz="16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08.40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11А</a:t>
                      </a:r>
                      <a:r>
                        <a:rPr lang="ru-RU" sz="1600" baseline="0" dirty="0" smtClean="0"/>
                        <a:t> (16</a:t>
                      </a:r>
                      <a:r>
                        <a:rPr lang="ru-RU" sz="1600" dirty="0" smtClean="0"/>
                        <a:t>), 11Б (23), 11В (10)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ППЭ№9204</a:t>
                      </a:r>
                    </a:p>
                    <a:p>
                      <a:r>
                        <a:rPr lang="ru-RU" sz="1600" dirty="0" smtClean="0"/>
                        <a:t> (СШ №65)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Алексеева А.И.</a:t>
                      </a:r>
                      <a:endParaRPr lang="ru-RU" sz="1600" dirty="0"/>
                    </a:p>
                  </a:txBody>
                  <a:tcPr/>
                </a:tc>
              </a:tr>
              <a:tr h="39867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 июня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Физика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08.20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11А (3), 11Б (7), 11В (1)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ППЭ№9203</a:t>
                      </a:r>
                      <a:r>
                        <a:rPr lang="ru-RU" sz="1600" baseline="0" dirty="0" smtClean="0"/>
                        <a:t>  </a:t>
                      </a:r>
                    </a:p>
                    <a:p>
                      <a:r>
                        <a:rPr lang="ru-RU" sz="1600" dirty="0" smtClean="0"/>
                        <a:t>(СШ №107)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Ковалева О.В.</a:t>
                      </a:r>
                      <a:endParaRPr lang="ru-RU" sz="1600" dirty="0"/>
                    </a:p>
                  </a:txBody>
                  <a:tcPr/>
                </a:tc>
              </a:tr>
              <a:tr h="39867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 июня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Обществознание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08.40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11А (15), 11Б (13), 11В (17)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ППЭ№9204</a:t>
                      </a:r>
                    </a:p>
                    <a:p>
                      <a:r>
                        <a:rPr lang="ru-RU" sz="1600" dirty="0" smtClean="0"/>
                        <a:t> (СШ №65)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Колесник А.А., </a:t>
                      </a:r>
                      <a:r>
                        <a:rPr lang="ru-RU" sz="1600" dirty="0" err="1" smtClean="0"/>
                        <a:t>Стрыгина</a:t>
                      </a:r>
                      <a:r>
                        <a:rPr lang="ru-RU" sz="1600" dirty="0" smtClean="0"/>
                        <a:t> Т.В.</a:t>
                      </a:r>
                    </a:p>
                  </a:txBody>
                  <a:tcPr/>
                </a:tc>
              </a:tr>
              <a:tr h="39867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15</a:t>
                      </a:r>
                      <a:r>
                        <a:rPr lang="ru-RU" sz="1600" baseline="0" dirty="0" smtClean="0"/>
                        <a:t> июня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Английский</a:t>
                      </a:r>
                      <a:r>
                        <a:rPr lang="ru-RU" sz="1600" baseline="0" dirty="0" smtClean="0"/>
                        <a:t> язык (</a:t>
                      </a:r>
                      <a:r>
                        <a:rPr lang="ru-RU" sz="1600" baseline="0" dirty="0" err="1" smtClean="0"/>
                        <a:t>письм</a:t>
                      </a:r>
                      <a:r>
                        <a:rPr lang="ru-RU" sz="1600" baseline="0" dirty="0" smtClean="0"/>
                        <a:t>)  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08.40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11А (7), 11Б (3), 11В (5)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ППЭ№9204</a:t>
                      </a:r>
                    </a:p>
                    <a:p>
                      <a:r>
                        <a:rPr lang="ru-RU" sz="1600" dirty="0" smtClean="0"/>
                        <a:t> (СШ №65)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Колесник А.А.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787" y="160678"/>
            <a:ext cx="1624473" cy="10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52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5560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Выбор экзаменов и ППЭ в 2026 г.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462781"/>
              </p:ext>
            </p:extLst>
          </p:nvPr>
        </p:nvGraphicFramePr>
        <p:xfrm>
          <a:off x="609600" y="1207702"/>
          <a:ext cx="10972800" cy="5330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958"/>
                <a:gridCol w="1975450"/>
                <a:gridCol w="1216324"/>
                <a:gridCol w="1940943"/>
                <a:gridCol w="2740325"/>
                <a:gridCol w="1828800"/>
              </a:tblGrid>
              <a:tr h="697164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Количество выпускников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ППЭ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сопровождающие</a:t>
                      </a:r>
                      <a:endParaRPr lang="ru-RU" dirty="0"/>
                    </a:p>
                  </a:txBody>
                  <a:tcPr/>
                </a:tc>
              </a:tr>
              <a:tr h="53640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15 июня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Биология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08.20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11А (6), 11Б (2), 11В (6)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ППЭ№9203</a:t>
                      </a:r>
                      <a:r>
                        <a:rPr lang="ru-RU" sz="1600" baseline="0" dirty="0" smtClean="0"/>
                        <a:t>  </a:t>
                      </a:r>
                    </a:p>
                    <a:p>
                      <a:r>
                        <a:rPr lang="ru-RU" sz="1600" dirty="0" smtClean="0"/>
                        <a:t>(СШ №107)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Черноусова</a:t>
                      </a:r>
                      <a:r>
                        <a:rPr lang="ru-RU" sz="1600" baseline="0" dirty="0" smtClean="0"/>
                        <a:t> И.Н.</a:t>
                      </a:r>
                      <a:endParaRPr lang="ru-RU" sz="1600" dirty="0"/>
                    </a:p>
                  </a:txBody>
                  <a:tcPr/>
                </a:tc>
              </a:tr>
              <a:tr h="39867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18 июня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Информатика</a:t>
                      </a:r>
                      <a:r>
                        <a:rPr lang="ru-RU" sz="1600" baseline="0" dirty="0" smtClean="0"/>
                        <a:t> (КЕГЭ) 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08.20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11А (4), 11Б (8), 11В (7)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ППЭ№9203</a:t>
                      </a:r>
                      <a:r>
                        <a:rPr lang="ru-RU" sz="1600" baseline="0" dirty="0" smtClean="0"/>
                        <a:t>  </a:t>
                      </a:r>
                    </a:p>
                    <a:p>
                      <a:r>
                        <a:rPr lang="ru-RU" sz="1600" dirty="0" smtClean="0"/>
                        <a:t>(СШ №107)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Колесник А.А.</a:t>
                      </a:r>
                    </a:p>
                  </a:txBody>
                  <a:tcPr/>
                </a:tc>
              </a:tr>
              <a:tr h="39867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18 июня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Английский</a:t>
                      </a:r>
                      <a:r>
                        <a:rPr lang="ru-RU" sz="1600" baseline="0" dirty="0" smtClean="0"/>
                        <a:t> язык (устно)  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08.40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11А (7), 11Б (3), 11В (5)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ППЭ№9204</a:t>
                      </a:r>
                    </a:p>
                    <a:p>
                      <a:r>
                        <a:rPr lang="ru-RU" sz="1600" dirty="0" smtClean="0"/>
                        <a:t> (СШ №65)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Алексеева</a:t>
                      </a:r>
                      <a:r>
                        <a:rPr lang="ru-RU" sz="1600" baseline="0" dirty="0" smtClean="0"/>
                        <a:t> А.И.</a:t>
                      </a:r>
                      <a:endParaRPr lang="ru-RU" sz="1600" dirty="0" smtClean="0"/>
                    </a:p>
                  </a:txBody>
                  <a:tcPr/>
                </a:tc>
              </a:tr>
              <a:tr h="39867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22 июня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Информатика</a:t>
                      </a:r>
                      <a:r>
                        <a:rPr lang="ru-RU" sz="1600" baseline="0" dirty="0" smtClean="0"/>
                        <a:t> (КЕГЭ) 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08.20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r>
                        <a:rPr lang="ru-RU" sz="1600" baseline="0" dirty="0" smtClean="0"/>
                        <a:t>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11Б (1)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ППЭ№9203</a:t>
                      </a:r>
                      <a:r>
                        <a:rPr lang="ru-RU" sz="1600" baseline="0" dirty="0" smtClean="0"/>
                        <a:t>  </a:t>
                      </a:r>
                    </a:p>
                    <a:p>
                      <a:r>
                        <a:rPr lang="ru-RU" sz="1600" dirty="0" smtClean="0"/>
                        <a:t>(СШ №107)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Ковалева</a:t>
                      </a:r>
                      <a:r>
                        <a:rPr lang="ru-RU" sz="1600" baseline="0" dirty="0" smtClean="0"/>
                        <a:t> О.В.</a:t>
                      </a:r>
                      <a:endParaRPr lang="ru-RU" sz="1600" dirty="0" smtClean="0"/>
                    </a:p>
                  </a:txBody>
                  <a:tcPr/>
                </a:tc>
              </a:tr>
              <a:tr h="39867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22 июня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dk1"/>
                          </a:solidFill>
                        </a:rPr>
                        <a:t>Физика</a:t>
                      </a:r>
                      <a:r>
                        <a:rPr lang="ru-RU" sz="1600" b="0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08.30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11А(3),</a:t>
                      </a:r>
                      <a:r>
                        <a:rPr lang="ru-RU" sz="1600" baseline="0" dirty="0" smtClean="0"/>
                        <a:t> 11Б (1),              11В (1)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ППЭ№9203</a:t>
                      </a:r>
                      <a:r>
                        <a:rPr lang="ru-RU" sz="1600" baseline="0" dirty="0" smtClean="0"/>
                        <a:t>  </a:t>
                      </a:r>
                    </a:p>
                    <a:p>
                      <a:r>
                        <a:rPr lang="ru-RU" sz="1600" dirty="0" smtClean="0"/>
                        <a:t>(СШ №107)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Ковалева</a:t>
                      </a:r>
                      <a:r>
                        <a:rPr lang="ru-RU" sz="1600" baseline="0" dirty="0" smtClean="0"/>
                        <a:t> О.В.</a:t>
                      </a:r>
                      <a:endParaRPr lang="ru-RU" sz="1600" dirty="0" smtClean="0"/>
                    </a:p>
                  </a:txBody>
                  <a:tcPr/>
                </a:tc>
              </a:tr>
              <a:tr h="39867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22 июня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Литература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08.30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11Б (2)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ППЭ№9203</a:t>
                      </a:r>
                      <a:r>
                        <a:rPr lang="ru-RU" sz="1600" baseline="0" dirty="0" smtClean="0"/>
                        <a:t>  </a:t>
                      </a:r>
                    </a:p>
                    <a:p>
                      <a:r>
                        <a:rPr lang="ru-RU" sz="1600" dirty="0" smtClean="0"/>
                        <a:t>(СШ №107)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Ковалева</a:t>
                      </a:r>
                      <a:r>
                        <a:rPr lang="ru-RU" sz="1600" baseline="0" dirty="0" smtClean="0"/>
                        <a:t> О.В.</a:t>
                      </a:r>
                      <a:endParaRPr lang="ru-RU" sz="1600" dirty="0" smtClean="0"/>
                    </a:p>
                  </a:txBody>
                  <a:tcPr/>
                </a:tc>
              </a:tr>
              <a:tr h="39867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23 июня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История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08.20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11В (1)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ППЭ№9201</a:t>
                      </a:r>
                      <a:r>
                        <a:rPr lang="ru-RU" sz="1600" baseline="0" dirty="0" smtClean="0"/>
                        <a:t>  </a:t>
                      </a:r>
                    </a:p>
                    <a:p>
                      <a:r>
                        <a:rPr lang="ru-RU" sz="1600" dirty="0" smtClean="0"/>
                        <a:t>(СШ №6)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Колесник А.А.</a:t>
                      </a:r>
                      <a:endParaRPr lang="ru-RU" sz="1600" dirty="0"/>
                    </a:p>
                  </a:txBody>
                  <a:tcPr/>
                </a:tc>
              </a:tr>
              <a:tr h="39867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23 июня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География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08.20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11А(1),</a:t>
                      </a:r>
                      <a:r>
                        <a:rPr lang="ru-RU" sz="1600" baseline="0" dirty="0" smtClean="0"/>
                        <a:t> 11Б (1)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ППЭ№9201</a:t>
                      </a:r>
                      <a:r>
                        <a:rPr lang="ru-RU" sz="1600" baseline="0" dirty="0" smtClean="0"/>
                        <a:t>  </a:t>
                      </a:r>
                    </a:p>
                    <a:p>
                      <a:r>
                        <a:rPr lang="ru-RU" sz="1600" dirty="0" smtClean="0"/>
                        <a:t>(СШ №6)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Колесник А.А.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68" y="132096"/>
            <a:ext cx="1624473" cy="10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34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21895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ru-RU" sz="2000" b="1" dirty="0">
                <a:effectLst/>
              </a:rPr>
              <a:t>График обработки экзаменационных материалов 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b="1" dirty="0">
                <a:effectLst/>
              </a:rPr>
              <a:t>основного периода </a:t>
            </a:r>
            <a:r>
              <a:rPr lang="ru-RU" sz="2000" b="1" dirty="0" smtClean="0">
                <a:effectLst/>
              </a:rPr>
              <a:t>ГИА-11 </a:t>
            </a:r>
            <a:r>
              <a:rPr lang="ru-RU" sz="2000" b="1" dirty="0">
                <a:effectLst/>
              </a:rPr>
              <a:t>в </a:t>
            </a:r>
            <a:r>
              <a:rPr lang="ru-RU" sz="2000" b="1" dirty="0" smtClean="0">
                <a:effectLst/>
              </a:rPr>
              <a:t>202</a:t>
            </a:r>
            <a:r>
              <a:rPr lang="en-US" sz="2000" b="1" dirty="0" smtClean="0">
                <a:effectLst/>
              </a:rPr>
              <a:t>6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>
                <a:effectLst/>
              </a:rPr>
              <a:t>году</a:t>
            </a:r>
            <a:endParaRPr lang="ru-RU" sz="2000" dirty="0">
              <a:effectLst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017929"/>
              </p:ext>
            </p:extLst>
          </p:nvPr>
        </p:nvGraphicFramePr>
        <p:xfrm>
          <a:off x="779618" y="721892"/>
          <a:ext cx="10554129" cy="5720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4393"/>
                <a:gridCol w="1058778"/>
                <a:gridCol w="2749910"/>
                <a:gridCol w="3711048"/>
              </a:tblGrid>
              <a:tr h="986592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 smtClean="0">
                          <a:effectLst/>
                        </a:rPr>
                        <a:t>Экзамен</a:t>
                      </a:r>
                      <a:endParaRPr lang="ru-RU" sz="1400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Дата экзамена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Завершение обработки экзаменационных работ на региональном уровне (не позднее указанной даты)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Обработка экзаменационных работ на федеральном уровне и направление результатов ГИА-11 в регионы (не позднее указанной даты)</a:t>
                      </a:r>
                    </a:p>
                  </a:txBody>
                  <a:tcPr marL="47625" marR="47625" marT="47625" marB="47625"/>
                </a:tc>
              </a:tr>
              <a:tr h="553277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История, Литература, Химия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01.06.2026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05.06.2026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13.06.2026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</a:tr>
              <a:tr h="553277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 smtClean="0">
                          <a:effectLst/>
                        </a:rPr>
                        <a:t>Русский язык</a:t>
                      </a:r>
                      <a:endParaRPr lang="ru-RU" sz="1400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04.06.2026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10.06.2026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18.06.2026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</a:tr>
              <a:tr h="553277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Математика (</a:t>
                      </a:r>
                      <a:r>
                        <a:rPr lang="ru-RU" sz="1400" dirty="0" smtClean="0">
                          <a:effectLst/>
                        </a:rPr>
                        <a:t>профильный </a:t>
                      </a:r>
                      <a:r>
                        <a:rPr lang="ru-RU" sz="1400" dirty="0">
                          <a:effectLst/>
                        </a:rPr>
                        <a:t>уровень)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08.06.2026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12.06.2026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20.06.2026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</a:tr>
              <a:tr h="306332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 smtClean="0">
                          <a:effectLst/>
                        </a:rPr>
                        <a:t>Математика (базовый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уровень)</a:t>
                      </a:r>
                      <a:endParaRPr lang="ru-RU" sz="1400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08.06.2026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11.06.2026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20.06.2026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</a:tr>
              <a:tr h="327120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Обществознание, Физика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11.06.2026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15.06.2026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23.06.2026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</a:tr>
              <a:tr h="327120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Биология, География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15.06.2026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19.06.2026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27.06.2026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</a:tr>
              <a:tr h="281945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Иностранные языки (письменно)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15.06.2026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19.06.2026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30.06.2026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</a:tr>
              <a:tr h="350525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Иностранные языки (устно)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18.06.2026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22.06.2026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2585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Информатика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18.06.2026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20.06.2026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28.06.2026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</a:tr>
              <a:tr h="422585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 smtClean="0">
                          <a:effectLst/>
                        </a:rPr>
                        <a:t>Информатика, физика, литература</a:t>
                      </a:r>
                      <a:endParaRPr lang="ru-RU" sz="1400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22.06.2026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24.06.2026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01.07.2026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</a:tr>
              <a:tr h="422585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 smtClean="0">
                          <a:effectLst/>
                        </a:rPr>
                        <a:t>История, география</a:t>
                      </a:r>
                      <a:endParaRPr lang="ru-RU" sz="1400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23.06.2026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26.06.2026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01.07.2026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064" y="52355"/>
            <a:ext cx="1078672" cy="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Если что-то не получилось</a:t>
            </a:r>
            <a:r>
              <a:rPr lang="ru-RU" dirty="0"/>
              <a:t>…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82400" y="1631738"/>
            <a:ext cx="46038" cy="19474"/>
          </a:xfrm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293961" y="1682150"/>
            <a:ext cx="10446589" cy="4444329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9" y="1600200"/>
            <a:ext cx="10523621" cy="52065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478" y="132984"/>
            <a:ext cx="1624473" cy="10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1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xn--87-6kc3bfr2e.xn----7sbhlbh0a1awgee.xn--p1ai/uploads/ckfinder/userfiles/images/%D0%9C%D0%91%D0%9E%D0%A3%20%D0%A1%D0%9E%D0%A8%20%E2%84%9687/%D0%94%D0%BE%D0%BA%D1%83%D0%BC%D0%B5%D0%BD%D1%82%D1%8B/g_a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4" y="113937"/>
            <a:ext cx="9848851" cy="674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26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16" y="318837"/>
            <a:ext cx="8718884" cy="59014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527" y="522004"/>
            <a:ext cx="1624473" cy="10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97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389" y="117658"/>
            <a:ext cx="9516979" cy="64154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527" y="117658"/>
            <a:ext cx="1624473" cy="10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2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xn--18--8cd3cgu2f.xn--p1ai/wp-content/uploads/2022/01/13risuno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19062"/>
            <a:ext cx="8985249" cy="673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478" y="283012"/>
            <a:ext cx="1624473" cy="10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4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ытыш\Desktop\123030_html_3902364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85" y="231937"/>
            <a:ext cx="8782679" cy="616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132" y="231937"/>
            <a:ext cx="1624473" cy="10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6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день экзамена: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3026" y="1052423"/>
            <a:ext cx="11024558" cy="5348377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Вовремя проснуться, умыться,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плотно позавтракать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Одеться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удобную парадную свежую одежду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Парфюмом желательно не поль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зоваться – у многих детей аллергические реакции на запахи. Проверить, не забыли ли то, что приготовили на экзамен с вечера под руководством родителей.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Явка в Гимназию № 76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времени указанного на слайдах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 пути следования в ППЭ и обратно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требования сопровождающих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правила пешеходов.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Следовать по маршруту, который указывают сопровождающие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одежды – парадная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(Белый «верх», темный «низ»). Исключить в одежде железосодержащие элементы.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 брать с собой рюкзаки и другие объемные сумки.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взяли с собой телефон, то около ППЭ отключить, положить в пакет и сдать сопровождающему</a:t>
            </a:r>
            <a:r>
              <a:rPr lang="ru-RU" sz="2000" dirty="0" smtClean="0"/>
              <a:t>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 необходимо взять с собой: паспорт (оригинал), черную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гелевую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ручку (2),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 непрограммируемый, линейку, карандаш (если разрешено), питьевую негазированную воду (без обертки), можно небольшой перекус (шоколадка, батончик, конфета в не шелестящей обертке).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 вести себя вежливо и спокойно. Выполнять все требования сотрудников ППЭ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Использовать максимально время отведенное на экзамен – не уходить раньше. Оставшееся время потратьте на проверку своего решения! В бланках пишите аккуратно, разборчиво, буквы и цифры - строго по образцу, который есть на бланке ответов №1!!!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экзамена зайти в комнату сопровождающих, отметиться у них и не забыть забрать свои вещи.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После выхода из ППЭ сообщить родителям, что вы окончили экзамен и идете домой. По приходу домой сообщить родителям, что вы дома.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478" y="5399"/>
            <a:ext cx="1624473" cy="10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3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518835-1BE3-FC48-96A4-914D7F9AC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576" y="176131"/>
            <a:ext cx="9018224" cy="1325563"/>
          </a:xfrm>
        </p:spPr>
        <p:txBody>
          <a:bodyPr>
            <a:normAutofit/>
          </a:bodyPr>
          <a:lstStyle/>
          <a:p>
            <a:r>
              <a:rPr lang="ru-RU" sz="4000" b="1" cap="all" spc="-133" dirty="0" smtClean="0">
                <a:solidFill>
                  <a:schemeClr val="accent1">
                    <a:lumMod val="50000"/>
                  </a:schemeClr>
                </a:solidFill>
                <a:cs typeface="Latha" pitchFamily="34" charset="0"/>
              </a:rPr>
              <a:t>А  также:</a:t>
            </a:r>
            <a:endParaRPr lang="ru-RU" sz="4000" b="1" cap="all" spc="-133" dirty="0">
              <a:solidFill>
                <a:schemeClr val="accent1">
                  <a:lumMod val="50000"/>
                </a:schemeClr>
              </a:solidFill>
              <a:cs typeface="Latha" pitchFamily="34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9C312128-B526-7B47-00D2-27157A872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2575" y="1552576"/>
            <a:ext cx="9329487" cy="3527119"/>
          </a:xfrm>
          <a:prstGeom prst="rect">
            <a:avLst/>
          </a:prstGeom>
          <a:ln w="0" cmpd="thickThin">
            <a:solidFill>
              <a:srgbClr val="143B84"/>
            </a:solidFill>
          </a:ln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Приказ </a:t>
            </a:r>
            <a:r>
              <a:rPr lang="ru-RU" sz="1800" b="1" dirty="0" err="1">
                <a:solidFill>
                  <a:schemeClr val="tx1"/>
                </a:solidFill>
              </a:rPr>
              <a:t>Минпросвещения</a:t>
            </a:r>
            <a:r>
              <a:rPr lang="ru-RU" sz="1800" b="1" dirty="0">
                <a:solidFill>
                  <a:schemeClr val="tx1"/>
                </a:solidFill>
              </a:rPr>
              <a:t> России, </a:t>
            </a:r>
            <a:r>
              <a:rPr lang="ru-RU" sz="1800" b="1" dirty="0" err="1">
                <a:solidFill>
                  <a:schemeClr val="tx1"/>
                </a:solidFill>
              </a:rPr>
              <a:t>Рособрнадзора</a:t>
            </a:r>
            <a:r>
              <a:rPr lang="ru-RU" sz="1800" b="1" dirty="0">
                <a:solidFill>
                  <a:schemeClr val="tx1"/>
                </a:solidFill>
              </a:rPr>
              <a:t> № </a:t>
            </a:r>
            <a:r>
              <a:rPr lang="ru-RU" sz="1800" b="1" dirty="0" smtClean="0">
                <a:solidFill>
                  <a:schemeClr val="tx1"/>
                </a:solidFill>
              </a:rPr>
              <a:t>798/1904 </a:t>
            </a:r>
            <a:r>
              <a:rPr lang="ru-RU" sz="1800" b="1" dirty="0">
                <a:solidFill>
                  <a:schemeClr val="tx1"/>
                </a:solidFill>
              </a:rPr>
              <a:t>от </a:t>
            </a:r>
            <a:r>
              <a:rPr lang="ru-RU" sz="1800" b="1" dirty="0" smtClean="0">
                <a:solidFill>
                  <a:schemeClr val="tx1"/>
                </a:solidFill>
              </a:rPr>
              <a:t>07.11.2025 </a:t>
            </a:r>
            <a:r>
              <a:rPr lang="ru-RU" sz="1800" b="1" dirty="0">
                <a:solidFill>
                  <a:schemeClr val="tx1"/>
                </a:solidFill>
              </a:rPr>
              <a:t>г. «Об утверждении единого расписания и продолжительности проведения единого государственного экзамена по каждому учебному предмету, требований к использованию средств обучения и воспитания при его проведении в </a:t>
            </a:r>
            <a:r>
              <a:rPr lang="ru-RU" sz="1800" b="1" dirty="0" smtClean="0">
                <a:solidFill>
                  <a:schemeClr val="tx1"/>
                </a:solidFill>
              </a:rPr>
              <a:t>2026 </a:t>
            </a:r>
            <a:r>
              <a:rPr lang="ru-RU" sz="1800" b="1" dirty="0">
                <a:solidFill>
                  <a:schemeClr val="tx1"/>
                </a:solidFill>
              </a:rPr>
              <a:t>году</a:t>
            </a:r>
            <a:r>
              <a:rPr lang="ru-RU" sz="1800" b="1" dirty="0" smtClean="0">
                <a:solidFill>
                  <a:schemeClr val="tx1"/>
                </a:solidFill>
              </a:rPr>
              <a:t>»</a:t>
            </a: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Приказ </a:t>
            </a:r>
            <a:r>
              <a:rPr lang="ru-RU" sz="1800" b="1" dirty="0" err="1">
                <a:solidFill>
                  <a:schemeClr val="tx1"/>
                </a:solidFill>
              </a:rPr>
              <a:t>Минпросвещения</a:t>
            </a:r>
            <a:r>
              <a:rPr lang="ru-RU" sz="1800" b="1" dirty="0">
                <a:solidFill>
                  <a:schemeClr val="tx1"/>
                </a:solidFill>
              </a:rPr>
              <a:t> России, </a:t>
            </a:r>
            <a:r>
              <a:rPr lang="ru-RU" sz="1800" b="1" dirty="0" err="1">
                <a:solidFill>
                  <a:schemeClr val="tx1"/>
                </a:solidFill>
              </a:rPr>
              <a:t>Рособрнадзора</a:t>
            </a:r>
            <a:r>
              <a:rPr lang="ru-RU" sz="1800" b="1" dirty="0">
                <a:solidFill>
                  <a:schemeClr val="tx1"/>
                </a:solidFill>
              </a:rPr>
              <a:t> № 243/802 от 12.04.2024 г. «О внесении изменений в Порядок проведения государственной итоговой аттестации по образовательным программам среднего общего образования, утвержденный приказом Министерства просвещения Российской Федерации и Федеральной службы по надзору в сфере образования и науки от 4 апреля 2023 г. № 233/552»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959" y="315400"/>
            <a:ext cx="1624473" cy="10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6543" y="238896"/>
            <a:ext cx="5553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cap="all" spc="-133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Latha" pitchFamily="34" charset="0"/>
              </a:rPr>
              <a:t>Ресурсы для подготовки к ГИА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22056" y="5940437"/>
            <a:ext cx="26224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2"/>
              </a:rPr>
              <a:t>https://fipi.ru/</a:t>
            </a:r>
            <a:endParaRPr lang="ru-RU" sz="3200" dirty="0"/>
          </a:p>
          <a:p>
            <a:endParaRPr lang="ru-RU" sz="2400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463040" y="1060704"/>
            <a:ext cx="10168128" cy="142532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43" y="1331442"/>
            <a:ext cx="7936832" cy="53991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914" y="13680"/>
            <a:ext cx="1624473" cy="10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0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Осторожно! Мошенники!!!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57" y="1600200"/>
            <a:ext cx="10190747" cy="481263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650" y="137540"/>
            <a:ext cx="1624473" cy="10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51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Как можно получить дополнительные баллы к ЕГЭ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spc="-155" dirty="0">
                <a:solidFill>
                  <a:schemeClr val="tx1"/>
                </a:solidFill>
                <a:latin typeface="Georgia"/>
                <a:cs typeface="Georgia"/>
              </a:rPr>
              <a:t>Итоговое сочинение</a:t>
            </a:r>
            <a:r>
              <a:rPr lang="ru-RU" sz="2800" b="1" spc="-155" dirty="0">
                <a:latin typeface="Georgia"/>
                <a:cs typeface="Georgia"/>
              </a:rPr>
              <a:t> </a:t>
            </a:r>
            <a:r>
              <a:rPr lang="ru-RU" sz="2800" b="1" spc="155" dirty="0">
                <a:solidFill>
                  <a:srgbClr val="5F0000"/>
                </a:solidFill>
                <a:cs typeface="Arial"/>
              </a:rPr>
              <a:t>( </a:t>
            </a:r>
            <a:r>
              <a:rPr lang="ru-RU" sz="2800" b="1" spc="-105" dirty="0">
                <a:solidFill>
                  <a:srgbClr val="C00000"/>
                </a:solidFill>
                <a:latin typeface="Georgia"/>
                <a:cs typeface="Georgia"/>
              </a:rPr>
              <a:t>от </a:t>
            </a:r>
            <a:r>
              <a:rPr lang="ru-RU" sz="2800" b="1" spc="215" dirty="0">
                <a:solidFill>
                  <a:srgbClr val="C00000"/>
                </a:solidFill>
                <a:latin typeface="Georgia"/>
                <a:cs typeface="Georgia"/>
              </a:rPr>
              <a:t>1 </a:t>
            </a:r>
            <a:r>
              <a:rPr lang="ru-RU" sz="2800" b="1" spc="-90" dirty="0">
                <a:solidFill>
                  <a:srgbClr val="C00000"/>
                </a:solidFill>
                <a:latin typeface="Georgia"/>
                <a:cs typeface="Georgia"/>
              </a:rPr>
              <a:t>до </a:t>
            </a:r>
            <a:r>
              <a:rPr lang="ru-RU" sz="2800" b="1" spc="-10" dirty="0">
                <a:solidFill>
                  <a:srgbClr val="C00000"/>
                </a:solidFill>
                <a:latin typeface="Georgia"/>
                <a:cs typeface="Georgia"/>
              </a:rPr>
              <a:t>10</a:t>
            </a:r>
            <a:r>
              <a:rPr lang="ru-RU" sz="2800" b="1" spc="4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lang="ru-RU" sz="2800" b="1" spc="-80" dirty="0">
                <a:solidFill>
                  <a:srgbClr val="C00000"/>
                </a:solidFill>
                <a:latin typeface="Georgia"/>
                <a:cs typeface="Georgia"/>
              </a:rPr>
              <a:t>баллов</a:t>
            </a:r>
            <a:r>
              <a:rPr lang="ru-RU" sz="2800" b="1" spc="-80" dirty="0">
                <a:solidFill>
                  <a:srgbClr val="5F0000"/>
                </a:solidFill>
                <a:cs typeface="Arial"/>
              </a:rPr>
              <a:t>)</a:t>
            </a:r>
            <a:endParaRPr lang="ru-RU"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2800" b="1" spc="-105" dirty="0">
                <a:solidFill>
                  <a:schemeClr val="tx1"/>
                </a:solidFill>
                <a:latin typeface="Georgia"/>
                <a:cs typeface="Georgia"/>
              </a:rPr>
              <a:t>Аттестат </a:t>
            </a:r>
            <a:r>
              <a:rPr lang="ru-RU" sz="2800" b="1" spc="-135" dirty="0">
                <a:solidFill>
                  <a:schemeClr val="tx1"/>
                </a:solidFill>
                <a:latin typeface="Georgia"/>
                <a:cs typeface="Georgia"/>
              </a:rPr>
              <a:t>с </a:t>
            </a:r>
            <a:r>
              <a:rPr lang="ru-RU" sz="2800" b="1" spc="-155" dirty="0">
                <a:solidFill>
                  <a:schemeClr val="tx1"/>
                </a:solidFill>
                <a:latin typeface="Georgia"/>
                <a:cs typeface="Georgia"/>
              </a:rPr>
              <a:t>отличием </a:t>
            </a:r>
            <a:r>
              <a:rPr lang="ru-RU" sz="2800" b="1" spc="-10" dirty="0">
                <a:solidFill>
                  <a:srgbClr val="5F0000"/>
                </a:solidFill>
                <a:cs typeface="Arial"/>
              </a:rPr>
              <a:t>(</a:t>
            </a:r>
            <a:r>
              <a:rPr lang="ru-RU" sz="2800" b="1" spc="-10" dirty="0">
                <a:solidFill>
                  <a:srgbClr val="C00000"/>
                </a:solidFill>
                <a:latin typeface="Georgia"/>
                <a:cs typeface="Georgia"/>
              </a:rPr>
              <a:t>до </a:t>
            </a:r>
            <a:r>
              <a:rPr lang="ru-RU" sz="2800" b="1" spc="-5" dirty="0">
                <a:solidFill>
                  <a:srgbClr val="C00000"/>
                </a:solidFill>
                <a:latin typeface="Georgia"/>
                <a:cs typeface="Georgia"/>
              </a:rPr>
              <a:t>10</a:t>
            </a:r>
            <a:r>
              <a:rPr lang="ru-RU" sz="2800" b="1" spc="6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lang="ru-RU" sz="2800" b="1" spc="-80" dirty="0">
                <a:solidFill>
                  <a:srgbClr val="C00000"/>
                </a:solidFill>
                <a:latin typeface="Georgia"/>
                <a:cs typeface="Georgia"/>
              </a:rPr>
              <a:t>баллов</a:t>
            </a:r>
            <a:r>
              <a:rPr lang="ru-RU" sz="2800" b="1" spc="-80" dirty="0">
                <a:solidFill>
                  <a:srgbClr val="5F0000"/>
                </a:solidFill>
                <a:cs typeface="Arial"/>
              </a:rPr>
              <a:t>)</a:t>
            </a:r>
            <a:endParaRPr lang="ru-RU"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2800" b="1" spc="-135" dirty="0">
                <a:solidFill>
                  <a:schemeClr val="tx1"/>
                </a:solidFill>
                <a:latin typeface="Georgia"/>
                <a:cs typeface="Georgia"/>
              </a:rPr>
              <a:t>Волонтерская </a:t>
            </a:r>
            <a:r>
              <a:rPr lang="ru-RU" sz="2800" b="1" spc="-110" dirty="0">
                <a:solidFill>
                  <a:schemeClr val="tx1"/>
                </a:solidFill>
                <a:latin typeface="Georgia"/>
                <a:cs typeface="Georgia"/>
              </a:rPr>
              <a:t>деятельность </a:t>
            </a:r>
            <a:r>
              <a:rPr lang="ru-RU" sz="2800" b="1" spc="40" dirty="0">
                <a:solidFill>
                  <a:srgbClr val="5F0000"/>
                </a:solidFill>
                <a:cs typeface="Arial"/>
              </a:rPr>
              <a:t>(</a:t>
            </a:r>
            <a:r>
              <a:rPr lang="ru-RU" sz="2800" b="1" spc="40" dirty="0">
                <a:solidFill>
                  <a:srgbClr val="C00000"/>
                </a:solidFill>
                <a:cs typeface="Arial"/>
              </a:rPr>
              <a:t>1-</a:t>
            </a:r>
            <a:r>
              <a:rPr lang="ru-RU" sz="2800" b="1" spc="40" dirty="0">
                <a:solidFill>
                  <a:srgbClr val="C00000"/>
                </a:solidFill>
                <a:latin typeface="Georgia"/>
                <a:cs typeface="Georgia"/>
              </a:rPr>
              <a:t>2</a:t>
            </a:r>
            <a:r>
              <a:rPr lang="ru-RU" sz="2800" b="1" spc="1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lang="ru-RU" sz="2800" b="1" spc="-70" dirty="0">
                <a:solidFill>
                  <a:srgbClr val="C00000"/>
                </a:solidFill>
                <a:latin typeface="Georgia"/>
                <a:cs typeface="Georgia"/>
              </a:rPr>
              <a:t>балла</a:t>
            </a:r>
            <a:r>
              <a:rPr lang="ru-RU" sz="2800" b="1" spc="-70" dirty="0">
                <a:solidFill>
                  <a:srgbClr val="5F0000"/>
                </a:solidFill>
                <a:cs typeface="Arial"/>
              </a:rPr>
              <a:t>)</a:t>
            </a:r>
            <a:endParaRPr lang="ru-RU" sz="2800" dirty="0">
              <a:latin typeface="Times New Roman"/>
              <a:cs typeface="Times New Roman"/>
            </a:endParaRPr>
          </a:p>
          <a:p>
            <a:pPr marL="12700" marR="38735">
              <a:lnSpc>
                <a:spcPct val="100000"/>
              </a:lnSpc>
            </a:pPr>
            <a:r>
              <a:rPr lang="ru-RU" sz="2800" b="1" spc="-145" dirty="0">
                <a:solidFill>
                  <a:schemeClr val="tx1"/>
                </a:solidFill>
                <a:latin typeface="Georgia"/>
                <a:cs typeface="Georgia"/>
              </a:rPr>
              <a:t>Участие </a:t>
            </a:r>
            <a:r>
              <a:rPr lang="ru-RU" sz="2800" b="1" spc="-185" dirty="0">
                <a:solidFill>
                  <a:schemeClr val="tx1"/>
                </a:solidFill>
                <a:latin typeface="Georgia"/>
                <a:cs typeface="Georgia"/>
              </a:rPr>
              <a:t>и </a:t>
            </a:r>
            <a:r>
              <a:rPr lang="ru-RU" sz="2800" b="1" spc="-145" dirty="0">
                <a:solidFill>
                  <a:schemeClr val="tx1"/>
                </a:solidFill>
                <a:latin typeface="Georgia"/>
                <a:cs typeface="Georgia"/>
              </a:rPr>
              <a:t>победы </a:t>
            </a:r>
            <a:r>
              <a:rPr lang="ru-RU" sz="2800" b="1" spc="-135" dirty="0">
                <a:solidFill>
                  <a:schemeClr val="tx1"/>
                </a:solidFill>
                <a:latin typeface="Georgia"/>
                <a:cs typeface="Georgia"/>
              </a:rPr>
              <a:t>в </a:t>
            </a:r>
            <a:r>
              <a:rPr lang="ru-RU" sz="2800" b="1" spc="-140" dirty="0">
                <a:solidFill>
                  <a:schemeClr val="tx1"/>
                </a:solidFill>
                <a:latin typeface="Georgia"/>
                <a:cs typeface="Georgia"/>
              </a:rPr>
              <a:t>предметных </a:t>
            </a:r>
            <a:r>
              <a:rPr lang="ru-RU" sz="2800" b="1" spc="-150" dirty="0">
                <a:solidFill>
                  <a:schemeClr val="tx1"/>
                </a:solidFill>
                <a:latin typeface="Georgia"/>
                <a:cs typeface="Georgia"/>
              </a:rPr>
              <a:t>олимпиадах </a:t>
            </a:r>
            <a:r>
              <a:rPr lang="ru-RU" sz="2800" b="1" spc="-185" dirty="0">
                <a:solidFill>
                  <a:schemeClr val="tx1"/>
                </a:solidFill>
                <a:latin typeface="Georgia"/>
                <a:cs typeface="Georgia"/>
              </a:rPr>
              <a:t>и </a:t>
            </a:r>
            <a:r>
              <a:rPr lang="ru-RU" sz="2800" b="1" spc="-130" dirty="0">
                <a:solidFill>
                  <a:schemeClr val="tx1"/>
                </a:solidFill>
                <a:latin typeface="Georgia"/>
                <a:cs typeface="Georgia"/>
              </a:rPr>
              <a:t>творческих  </a:t>
            </a:r>
            <a:r>
              <a:rPr lang="ru-RU" sz="2800" b="1" spc="-135" dirty="0">
                <a:solidFill>
                  <a:schemeClr val="tx1"/>
                </a:solidFill>
                <a:latin typeface="Georgia"/>
                <a:cs typeface="Georgia"/>
              </a:rPr>
              <a:t>конкурсах </a:t>
            </a:r>
            <a:r>
              <a:rPr lang="ru-RU" sz="2800" b="1" spc="-10" dirty="0">
                <a:solidFill>
                  <a:srgbClr val="5F0000"/>
                </a:solidFill>
                <a:cs typeface="Arial"/>
              </a:rPr>
              <a:t>(</a:t>
            </a:r>
            <a:r>
              <a:rPr lang="ru-RU" sz="2800" b="1" spc="-10" dirty="0">
                <a:solidFill>
                  <a:srgbClr val="C00000"/>
                </a:solidFill>
                <a:latin typeface="Georgia"/>
                <a:cs typeface="Georgia"/>
              </a:rPr>
              <a:t>до 10 </a:t>
            </a:r>
            <a:r>
              <a:rPr lang="ru-RU" sz="2800" b="1" spc="-120" dirty="0">
                <a:solidFill>
                  <a:srgbClr val="C00000"/>
                </a:solidFill>
                <a:latin typeface="Georgia"/>
                <a:cs typeface="Georgia"/>
              </a:rPr>
              <a:t>баллов </a:t>
            </a:r>
            <a:r>
              <a:rPr lang="ru-RU" sz="2800" b="1" spc="-160" dirty="0">
                <a:solidFill>
                  <a:srgbClr val="5F0000"/>
                </a:solidFill>
                <a:latin typeface="Georgia"/>
                <a:cs typeface="Georgia"/>
              </a:rPr>
              <a:t>или </a:t>
            </a:r>
            <a:r>
              <a:rPr lang="ru-RU" sz="2800" b="1" spc="-130" dirty="0">
                <a:solidFill>
                  <a:srgbClr val="5F0000"/>
                </a:solidFill>
                <a:latin typeface="Georgia"/>
                <a:cs typeface="Georgia"/>
              </a:rPr>
              <a:t>льготные </a:t>
            </a:r>
            <a:r>
              <a:rPr lang="ru-RU" sz="2800" b="1" spc="-135" dirty="0">
                <a:solidFill>
                  <a:srgbClr val="5F0000"/>
                </a:solidFill>
                <a:latin typeface="Georgia"/>
                <a:cs typeface="Georgia"/>
              </a:rPr>
              <a:t>условия</a:t>
            </a:r>
            <a:r>
              <a:rPr lang="ru-RU" sz="2800" b="1" spc="45" dirty="0">
                <a:solidFill>
                  <a:srgbClr val="5F0000"/>
                </a:solidFill>
                <a:latin typeface="Georgia"/>
                <a:cs typeface="Georgia"/>
              </a:rPr>
              <a:t> </a:t>
            </a:r>
            <a:r>
              <a:rPr lang="ru-RU" sz="2800" b="1" spc="-140" dirty="0">
                <a:solidFill>
                  <a:srgbClr val="5F0000"/>
                </a:solidFill>
                <a:latin typeface="Georgia"/>
                <a:cs typeface="Georgia"/>
              </a:rPr>
              <a:t>поступления)</a:t>
            </a:r>
            <a:endParaRPr lang="ru-RU"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2800" b="1" spc="-175" dirty="0">
                <a:solidFill>
                  <a:schemeClr val="tx1"/>
                </a:solidFill>
                <a:latin typeface="Georgia"/>
                <a:cs typeface="Georgia"/>
              </a:rPr>
              <a:t>Спортивные </a:t>
            </a:r>
            <a:r>
              <a:rPr lang="ru-RU" sz="2800" b="1" spc="-120" dirty="0">
                <a:solidFill>
                  <a:schemeClr val="tx1"/>
                </a:solidFill>
                <a:latin typeface="Georgia"/>
                <a:cs typeface="Georgia"/>
              </a:rPr>
              <a:t>заслуги </a:t>
            </a:r>
            <a:r>
              <a:rPr lang="ru-RU" sz="2800" b="1" spc="-10" dirty="0">
                <a:solidFill>
                  <a:srgbClr val="5F0000"/>
                </a:solidFill>
                <a:cs typeface="Arial"/>
              </a:rPr>
              <a:t>(</a:t>
            </a:r>
            <a:r>
              <a:rPr lang="ru-RU" sz="2800" b="1" spc="-10" dirty="0">
                <a:solidFill>
                  <a:srgbClr val="C00000"/>
                </a:solidFill>
                <a:latin typeface="Georgia"/>
                <a:cs typeface="Georgia"/>
              </a:rPr>
              <a:t>до 10 </a:t>
            </a:r>
            <a:r>
              <a:rPr lang="ru-RU" sz="2800" b="1" spc="-125" dirty="0">
                <a:solidFill>
                  <a:schemeClr val="tx1"/>
                </a:solidFill>
                <a:latin typeface="Georgia"/>
                <a:cs typeface="Georgia"/>
              </a:rPr>
              <a:t>баллов </a:t>
            </a:r>
            <a:r>
              <a:rPr lang="ru-RU" sz="2800" b="1" spc="-160" dirty="0">
                <a:solidFill>
                  <a:schemeClr val="tx1"/>
                </a:solidFill>
                <a:latin typeface="Georgia"/>
                <a:cs typeface="Georgia"/>
              </a:rPr>
              <a:t>или </a:t>
            </a:r>
            <a:r>
              <a:rPr lang="ru-RU" sz="2800" b="1" spc="-114" dirty="0">
                <a:solidFill>
                  <a:schemeClr val="tx1"/>
                </a:solidFill>
                <a:latin typeface="Georgia"/>
                <a:cs typeface="Georgia"/>
              </a:rPr>
              <a:t>льготное</a:t>
            </a:r>
            <a:r>
              <a:rPr lang="ru-RU" sz="2800" b="1" spc="-200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lang="ru-RU" sz="2800" b="1" spc="-140" dirty="0" smtClean="0">
                <a:solidFill>
                  <a:schemeClr val="tx1"/>
                </a:solidFill>
                <a:latin typeface="Georgia"/>
                <a:cs typeface="Georgia"/>
              </a:rPr>
              <a:t>поступление)</a:t>
            </a:r>
            <a:r>
              <a:rPr lang="ru-RU" sz="2800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lang="ru-RU" sz="2800" b="1" spc="-130" dirty="0" smtClean="0">
                <a:solidFill>
                  <a:schemeClr val="tx1"/>
                </a:solidFill>
                <a:latin typeface="Georgia"/>
                <a:cs typeface="Georgia"/>
              </a:rPr>
              <a:t>в </a:t>
            </a:r>
            <a:r>
              <a:rPr lang="ru-RU" sz="2800" b="1" spc="-170" dirty="0">
                <a:solidFill>
                  <a:schemeClr val="tx1"/>
                </a:solidFill>
                <a:latin typeface="Georgia"/>
                <a:cs typeface="Georgia"/>
              </a:rPr>
              <a:t>профильные </a:t>
            </a:r>
            <a:r>
              <a:rPr lang="ru-RU" sz="2800" b="1" spc="-130" dirty="0" smtClean="0">
                <a:solidFill>
                  <a:schemeClr val="tx1"/>
                </a:solidFill>
                <a:latin typeface="Georgia"/>
                <a:cs typeface="Georgia"/>
              </a:rPr>
              <a:t>вузы)</a:t>
            </a:r>
          </a:p>
          <a:p>
            <a:pPr marL="12700">
              <a:lnSpc>
                <a:spcPct val="100000"/>
              </a:lnSpc>
            </a:pPr>
            <a:r>
              <a:rPr lang="ru-RU" sz="2800" b="1" spc="-130" dirty="0" smtClean="0">
                <a:solidFill>
                  <a:schemeClr val="tx1"/>
                </a:solidFill>
                <a:latin typeface="Georgia"/>
                <a:cs typeface="Georgia"/>
              </a:rPr>
              <a:t>З</a:t>
            </a:r>
            <a:r>
              <a:rPr lang="ru-RU" sz="2800" b="1" spc="-160" dirty="0" smtClean="0">
                <a:solidFill>
                  <a:schemeClr val="tx1"/>
                </a:solidFill>
                <a:latin typeface="Georgia"/>
                <a:cs typeface="Georgia"/>
              </a:rPr>
              <a:t>олотой </a:t>
            </a:r>
            <a:r>
              <a:rPr lang="ru-RU" sz="2800" b="1" spc="-155" dirty="0">
                <a:solidFill>
                  <a:schemeClr val="tx1"/>
                </a:solidFill>
                <a:latin typeface="Georgia"/>
                <a:cs typeface="Georgia"/>
              </a:rPr>
              <a:t>значок</a:t>
            </a:r>
            <a:r>
              <a:rPr lang="ru-RU" sz="2800" b="1" spc="-150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lang="ru-RU" sz="2800" b="1" spc="-145" dirty="0">
                <a:solidFill>
                  <a:srgbClr val="C00000"/>
                </a:solidFill>
                <a:latin typeface="Georgia"/>
                <a:cs typeface="Georgia"/>
              </a:rPr>
              <a:t>ГТО!!</a:t>
            </a:r>
            <a:endParaRPr lang="ru-RU" sz="2800" dirty="0">
              <a:latin typeface="Georgia"/>
              <a:cs typeface="Georgia"/>
            </a:endParaRPr>
          </a:p>
          <a:p>
            <a:endParaRPr lang="ru-RU" sz="28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696" y="1758521"/>
            <a:ext cx="1624473" cy="10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336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9120" y="475488"/>
            <a:ext cx="7632192" cy="5365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Родители также могут оказать помощь выпускнику в подготовке к Государственной итоговой аттестации: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7061" indent="-237061" algn="just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систематический контроль успеваемости во взаимодействии с образовательной организацией;</a:t>
            </a:r>
          </a:p>
          <a:p>
            <a:pPr marL="237061" indent="-237061" algn="just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стимулирование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систематической работы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ученика; </a:t>
            </a:r>
          </a:p>
          <a:p>
            <a:pPr marL="237061" indent="-237061" algn="just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поддержка уверенности учащегося в своих силах;</a:t>
            </a:r>
          </a:p>
          <a:p>
            <a:pPr marL="237061" indent="-237061" algn="just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содействие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формированию понимания у ученика ответственности за своё образование, а также бесперспективности шпаргалок и иных запрещённых к использованию на ГИА источников информации.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614" y="5634331"/>
            <a:ext cx="1624473" cy="10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8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ДЕЙСТВИЯ РОДИТЕЛЕЙ НАКАНУНЕ И В ДЕНЬ ЭКЗАМЕНА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Вечером</a:t>
            </a:r>
            <a:r>
              <a:rPr lang="ru-RU" dirty="0">
                <a:solidFill>
                  <a:schemeClr val="tx1"/>
                </a:solidFill>
              </a:rPr>
              <a:t>: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проконтролировать </a:t>
            </a:r>
            <a:r>
              <a:rPr lang="ru-RU" dirty="0">
                <a:solidFill>
                  <a:schemeClr val="tx1"/>
                </a:solidFill>
              </a:rPr>
              <a:t>соблюдение выпускником режима сна; приготовить </a:t>
            </a:r>
            <a:r>
              <a:rPr lang="ru-RU" b="1" dirty="0">
                <a:solidFill>
                  <a:schemeClr val="tx1"/>
                </a:solidFill>
              </a:rPr>
              <a:t>паспор</a:t>
            </a:r>
            <a:r>
              <a:rPr lang="ru-RU" dirty="0">
                <a:solidFill>
                  <a:schemeClr val="tx1"/>
                </a:solidFill>
              </a:rPr>
              <a:t>т (снять обложку); </a:t>
            </a:r>
            <a:r>
              <a:rPr lang="ru-RU" b="1" dirty="0">
                <a:solidFill>
                  <a:schemeClr val="tx1"/>
                </a:solidFill>
              </a:rPr>
              <a:t>парадную форму </a:t>
            </a:r>
            <a:r>
              <a:rPr lang="ru-RU" dirty="0">
                <a:solidFill>
                  <a:schemeClr val="tx1"/>
                </a:solidFill>
              </a:rPr>
              <a:t>(белый верх, черный низ, без железных элементов одежды); </a:t>
            </a:r>
            <a:r>
              <a:rPr lang="ru-RU" b="1" dirty="0">
                <a:solidFill>
                  <a:schemeClr val="tx1"/>
                </a:solidFill>
              </a:rPr>
              <a:t>необходимые и разрешенные к использованию на экзамене принадлежности</a:t>
            </a:r>
            <a:r>
              <a:rPr lang="ru-RU" dirty="0">
                <a:solidFill>
                  <a:schemeClr val="tx1"/>
                </a:solidFill>
              </a:rPr>
              <a:t>; при плохой погоде – бахилы; </a:t>
            </a:r>
            <a:r>
              <a:rPr lang="ru-RU" b="1" dirty="0">
                <a:solidFill>
                  <a:schemeClr val="tx1"/>
                </a:solidFill>
              </a:rPr>
              <a:t>бутылочку негазированной питьевой воды</a:t>
            </a:r>
            <a:r>
              <a:rPr lang="ru-RU" dirty="0">
                <a:solidFill>
                  <a:schemeClr val="tx1"/>
                </a:solidFill>
              </a:rPr>
              <a:t>  (снять обертку); если необходимо – медицинские препараты. Можно шоколадку в не шелестящей обертке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Внимание!</a:t>
            </a:r>
            <a:r>
              <a:rPr lang="ru-RU" dirty="0">
                <a:solidFill>
                  <a:schemeClr val="tx1"/>
                </a:solidFill>
              </a:rPr>
              <a:t> Если в организме ученика имеются </a:t>
            </a:r>
            <a:r>
              <a:rPr lang="ru-RU" b="1" dirty="0">
                <a:solidFill>
                  <a:schemeClr val="tx1"/>
                </a:solidFill>
              </a:rPr>
              <a:t>железосодержащие послеоперационные  элементы </a:t>
            </a:r>
            <a:r>
              <a:rPr lang="ru-RU" dirty="0">
                <a:solidFill>
                  <a:schemeClr val="tx1"/>
                </a:solidFill>
              </a:rPr>
              <a:t>– </a:t>
            </a:r>
            <a:r>
              <a:rPr lang="ru-RU" b="1" dirty="0">
                <a:solidFill>
                  <a:schemeClr val="tx1"/>
                </a:solidFill>
              </a:rPr>
              <a:t>взять справку </a:t>
            </a:r>
            <a:r>
              <a:rPr lang="ru-RU" dirty="0">
                <a:solidFill>
                  <a:schemeClr val="tx1"/>
                </a:solidFill>
              </a:rPr>
              <a:t>из медучреждения и поставить в известность зам. директора по УВР </a:t>
            </a:r>
            <a:r>
              <a:rPr lang="ru-RU" dirty="0" err="1">
                <a:solidFill>
                  <a:schemeClr val="tx1"/>
                </a:solidFill>
              </a:rPr>
              <a:t>Тытыш</a:t>
            </a:r>
            <a:r>
              <a:rPr lang="ru-RU" dirty="0">
                <a:solidFill>
                  <a:schemeClr val="tx1"/>
                </a:solidFill>
              </a:rPr>
              <a:t> Т.А. Дать справку ребенку с собой. Ограничить использование парфюма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Утром</a:t>
            </a:r>
            <a:r>
              <a:rPr lang="ru-RU" dirty="0">
                <a:solidFill>
                  <a:schemeClr val="tx1"/>
                </a:solidFill>
              </a:rPr>
              <a:t>: Проконтролировать своевременный подъем! Чтобы ребенок не торопился и не спешил, </a:t>
            </a:r>
            <a:r>
              <a:rPr lang="ru-RU" b="1" dirty="0">
                <a:solidFill>
                  <a:schemeClr val="tx1"/>
                </a:solidFill>
              </a:rPr>
              <a:t>обеспечить спокойную обстановку в семье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b="1" dirty="0">
                <a:solidFill>
                  <a:schemeClr val="tx1"/>
                </a:solidFill>
              </a:rPr>
              <a:t>настроить на успех</a:t>
            </a:r>
            <a:r>
              <a:rPr lang="ru-RU" dirty="0">
                <a:solidFill>
                  <a:schemeClr val="tx1"/>
                </a:solidFill>
              </a:rPr>
              <a:t>. Так как практически с утра и до 14.30 дети заняты, то их необходимо утром </a:t>
            </a:r>
            <a:r>
              <a:rPr lang="ru-RU" b="1" dirty="0">
                <a:solidFill>
                  <a:schemeClr val="tx1"/>
                </a:solidFill>
              </a:rPr>
              <a:t>накормить плотным завтраком</a:t>
            </a:r>
            <a:r>
              <a:rPr lang="ru-RU" dirty="0">
                <a:solidFill>
                  <a:schemeClr val="tx1"/>
                </a:solidFill>
              </a:rPr>
              <a:t>! Провожая ученика на экзамен (должен прибыть в гимназию не позднее 08.30) еще раз </a:t>
            </a:r>
            <a:r>
              <a:rPr lang="ru-RU" b="1" dirty="0">
                <a:solidFill>
                  <a:schemeClr val="tx1"/>
                </a:solidFill>
              </a:rPr>
              <a:t>проверить, все ли необходимое ученик взял с собой. 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День: Проконтролировать своевременный приход ребенка домой после экзамена </a:t>
            </a:r>
            <a:r>
              <a:rPr lang="ru-RU" dirty="0">
                <a:solidFill>
                  <a:schemeClr val="tx1"/>
                </a:solidFill>
              </a:rPr>
              <a:t>(были случаи «отмечания» экзамена, а затем – неприятности с полицией – </a:t>
            </a:r>
            <a:r>
              <a:rPr lang="ru-RU" b="1" dirty="0">
                <a:solidFill>
                  <a:schemeClr val="tx1"/>
                </a:solidFill>
              </a:rPr>
              <a:t>в дни экзаменов полиция на усиленном режиме работы!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86" y="768927"/>
            <a:ext cx="1624473" cy="10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284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57" y="1600200"/>
            <a:ext cx="6581898" cy="49299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339" y="1600200"/>
            <a:ext cx="1624473" cy="10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59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9225" y="365126"/>
            <a:ext cx="9477376" cy="998454"/>
          </a:xfrm>
        </p:spPr>
        <p:txBody>
          <a:bodyPr anchor="t"/>
          <a:lstStyle/>
          <a:p>
            <a:r>
              <a:rPr lang="ru-RU" sz="3000" dirty="0" smtClean="0"/>
              <a:t>Сроки проведения ГИА – 11 в 2026 году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09601" y="1347537"/>
            <a:ext cx="5678904" cy="53660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Основной </a:t>
            </a:r>
            <a:r>
              <a:rPr lang="ru-RU" sz="5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ЕГЭ-2026</a:t>
            </a:r>
            <a:endParaRPr lang="ru-RU" sz="5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июня (понедельник)  </a:t>
            </a: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история, литература, химия;</a:t>
            </a:r>
          </a:p>
          <a:p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04 июня (четверг) – русский язык;</a:t>
            </a:r>
          </a:p>
          <a:p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08 </a:t>
            </a: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июня (понедельник</a:t>
            </a: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— </a:t>
            </a: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математика (базовый и профильный уровень</a:t>
            </a: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 июня (четверг) — обществознание, физика;</a:t>
            </a:r>
          </a:p>
          <a:p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июня </a:t>
            </a: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(понедельник) </a:t>
            </a: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биология, иностранный язык (письменно);</a:t>
            </a:r>
          </a:p>
          <a:p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 июня (четверг) — информатика КЕГЭ</a:t>
            </a: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иностранный язык </a:t>
            </a: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(устно)</a:t>
            </a:r>
          </a:p>
          <a:p>
            <a:pPr marL="0" indent="0">
              <a:buNone/>
            </a:pPr>
            <a:endParaRPr lang="ru-RU" sz="5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Резервные </a:t>
            </a:r>
            <a:r>
              <a:rPr lang="ru-RU" sz="5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дни основного периода:</a:t>
            </a:r>
          </a:p>
          <a:p>
            <a:pPr>
              <a:lnSpc>
                <a:spcPct val="120000"/>
              </a:lnSpc>
            </a:pPr>
            <a:r>
              <a:rPr lang="ru-RU" sz="5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июня (понедельник</a:t>
            </a: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-  литература, информатика КЕГЭ, физика, химия, рус. язык, англ. язык </a:t>
            </a: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(пис</a:t>
            </a: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ьменно)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июня (вторник</a:t>
            </a: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– биология, история, </a:t>
            </a: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общес</a:t>
            </a: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твознание, география, математика (Б и ПР), англ. </a:t>
            </a: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язык</a:t>
            </a: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(устно)</a:t>
            </a:r>
          </a:p>
          <a:p>
            <a:pPr>
              <a:lnSpc>
                <a:spcPct val="120000"/>
              </a:lnSpc>
            </a:pP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24 июня (среда) — по всем учебным предметам </a:t>
            </a:r>
          </a:p>
          <a:p>
            <a:pPr>
              <a:lnSpc>
                <a:spcPct val="120000"/>
              </a:lnSpc>
            </a:pP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25 июня (четверг) </a:t>
            </a: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по всем учебным предметам </a:t>
            </a:r>
            <a:endParaRPr lang="ru-RU" sz="6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529138" y="1227222"/>
            <a:ext cx="4824662" cy="563077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Дни пересдач в основной период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июля  (четверг)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иностранные языки (письменно), информатика, литература, русский язык, физика, химия;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09 июля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(пятница)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биология, география, математика (база и профиль), иностранный язык (устно), история, обществознание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Резервные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дни дополнительного периода: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04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сентября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(пятница)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русский язык;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08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сентября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(вторник)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математика (базовый уровень);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сентября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(пятница)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математика базовая, русский язык;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ПРОДОЛЖИТЕЛЬНОСТЬ ЭКЗАМЕНА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математика (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биология, информатика КЕГЭ, физика —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часа 55 минут;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история, обществознание,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химия, русский язык —                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часа 30 минут;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география, математика (Б)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минут; 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иностранные языки: письменная часть —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часа 10 минут;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устная часть —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минут.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</a:rPr>
              <a:t>‍</a:t>
            </a:r>
          </a:p>
          <a:p>
            <a:endParaRPr lang="ru-RU" sz="1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997" y="180198"/>
            <a:ext cx="1624473" cy="10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6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58400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chemeClr val="tx1"/>
                </a:solidFill>
                <a:latin typeface="Bahnschrift" panose="020B0502040204020203" pitchFamily="34" charset="0"/>
              </a:rPr>
              <a:t>Важно! </a:t>
            </a:r>
            <a:r>
              <a:rPr lang="ru-RU" dirty="0">
                <a:solidFill>
                  <a:schemeClr val="tx1"/>
                </a:solidFill>
                <a:latin typeface="Bahnschrift" panose="020B0502040204020203" pitchFamily="34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Bahnschrift" panose="020B0502040204020203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Участник ЕГЭ имеет право отказаться от сдачи экзаменов по выбору не позднее, чем за два дня до даты экзамена. Для этого надо поставить в известность зам. директора по УВР в письменном виде (заявление).    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Результаты экзаменов в форме ЕГЭ на оценки в аттестате не влияют.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/>
          </a:p>
          <a:p>
            <a:pPr algn="just"/>
            <a:r>
              <a:rPr lang="ru-RU" sz="3200" b="1" dirty="0">
                <a:solidFill>
                  <a:schemeClr val="tx1"/>
                </a:solidFill>
                <a:latin typeface="Bahnschrift" panose="020B0502040204020203" pitchFamily="34" charset="0"/>
              </a:rPr>
              <a:t>Важно! </a:t>
            </a:r>
            <a:endParaRPr lang="ru-RU" sz="3200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just"/>
            <a:r>
              <a:rPr lang="ru-RU" sz="2600" dirty="0">
                <a:solidFill>
                  <a:schemeClr val="tx1"/>
                </a:solidFill>
                <a:latin typeface="Bahnschrift" panose="020B0502040204020203" pitchFamily="34" charset="0"/>
              </a:rPr>
              <a:t>•Уровень ЕГЭ по учебному предмету «Математика», указанный в заявлении, участники ГИА-11 вправе изменить, подав заявление в ГЭК не позднее чем за 2 недели до начала экзамена (без подтверждения уважительности причины!) (пункт 13 Порядка). </a:t>
            </a:r>
          </a:p>
          <a:p>
            <a:pPr algn="just"/>
            <a:r>
              <a:rPr lang="ru-RU" sz="2600" dirty="0">
                <a:solidFill>
                  <a:schemeClr val="tx1"/>
                </a:solidFill>
                <a:latin typeface="Bahnschrift" panose="020B0502040204020203" pitchFamily="34" charset="0"/>
              </a:rPr>
              <a:t>•При получении неудовлетворительного результата ЕГЭ по учебному предмету «Математика», участники ГИА-11 вправе изменить выбранный ими ранее уровень ЕГЭ по математике для повторного участия в ЕГЭ резервные сроки соответствующего периода проведения экзаменов. </a:t>
            </a:r>
          </a:p>
          <a:p>
            <a:pPr algn="just"/>
            <a:r>
              <a:rPr lang="ru-RU" sz="2600" dirty="0">
                <a:solidFill>
                  <a:schemeClr val="tx1"/>
                </a:solidFill>
                <a:latin typeface="Bahnschrift" panose="020B0502040204020203" pitchFamily="34" charset="0"/>
              </a:rPr>
              <a:t>•Заявления с указанием измененного уровня ЕГЭ по математике подаются в ГЭК в течение 2 рабочих дней, следующих за официальным днем объявления результатов ЕГЭ по математике (пункт 56 Порядка). </a:t>
            </a:r>
          </a:p>
          <a:p>
            <a:pPr algn="just"/>
            <a:endParaRPr lang="ru-RU" sz="26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441" y="158321"/>
            <a:ext cx="1624473" cy="10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60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211053" y="505326"/>
            <a:ext cx="5494922" cy="537411"/>
          </a:xfrm>
          <a:prstGeom prst="roundRect">
            <a:avLst>
              <a:gd name="adj" fmla="val 46536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УЧАСТНИКИ ЕГЭ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62526" y="1507958"/>
            <a:ext cx="10509808" cy="2703095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tx1"/>
                </a:solidFill>
              </a:rPr>
              <a:t>ОБУЧАЮЩИЕСЯ  </a:t>
            </a:r>
            <a:r>
              <a:rPr lang="ru-RU" sz="3200" b="1" dirty="0" smtClean="0">
                <a:solidFill>
                  <a:schemeClr val="tx1"/>
                </a:solidFill>
              </a:rPr>
              <a:t>11 </a:t>
            </a:r>
            <a:r>
              <a:rPr lang="ru-RU" sz="3200" b="1" dirty="0">
                <a:solidFill>
                  <a:schemeClr val="tx1"/>
                </a:solidFill>
              </a:rPr>
              <a:t>классов </a:t>
            </a:r>
          </a:p>
          <a:p>
            <a:pPr marL="457189" indent="-457189" algn="ctr"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solidFill>
                  <a:schemeClr val="tx1"/>
                </a:solidFill>
              </a:rPr>
              <a:t>не имеющие академической задолженности</a:t>
            </a:r>
          </a:p>
          <a:p>
            <a:pPr marL="457189" indent="-457189" algn="ctr"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solidFill>
                  <a:schemeClr val="tx1"/>
                </a:solidFill>
              </a:rPr>
              <a:t>выполнившие учебный план в </a:t>
            </a:r>
            <a:r>
              <a:rPr lang="ru-RU" sz="3200" b="1" dirty="0">
                <a:solidFill>
                  <a:srgbClr val="FF0000"/>
                </a:solidFill>
              </a:rPr>
              <a:t>полном объеме</a:t>
            </a:r>
          </a:p>
          <a:p>
            <a:pPr marL="457189" indent="-457189" algn="ctr">
              <a:buFont typeface="Arial" panose="020B0604020202020204" pitchFamily="34" charset="0"/>
              <a:buChar char="•"/>
              <a:defRPr/>
            </a:pPr>
            <a:r>
              <a:rPr lang="ru-RU" sz="3200" b="1" dirty="0">
                <a:solidFill>
                  <a:schemeClr val="tx1"/>
                </a:solidFill>
              </a:rPr>
              <a:t>получившие «зачет» по итоговому</a:t>
            </a:r>
            <a:r>
              <a:rPr lang="ru-RU" sz="3200" dirty="0">
                <a:solidFill>
                  <a:schemeClr val="tx1"/>
                </a:solidFill>
              </a:rPr>
              <a:t>:</a:t>
            </a:r>
          </a:p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сочинению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2684859" y="1729583"/>
            <a:ext cx="423863" cy="514349"/>
          </a:xfrm>
          <a:prstGeom prst="rightArrow">
            <a:avLst/>
          </a:prstGeom>
          <a:solidFill>
            <a:srgbClr val="A3D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30967" y="4523875"/>
            <a:ext cx="10327269" cy="1660358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rgbClr val="FF0000"/>
                </a:solidFill>
              </a:rPr>
              <a:t>ДОПУСК К ЭКЗАМЕНАМ</a:t>
            </a:r>
          </a:p>
          <a:p>
            <a:pPr algn="ctr" eaLnBrk="1" hangingPunct="1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решению Педагогического совета</a:t>
            </a:r>
          </a:p>
          <a:p>
            <a:pPr algn="ctr" eaLnBrk="1" hangingPunct="1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образовательной организации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(третья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декада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мая –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 мая)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2658919" y="4771350"/>
            <a:ext cx="423863" cy="514351"/>
          </a:xfrm>
          <a:prstGeom prst="rightArrow">
            <a:avLst/>
          </a:prstGeom>
          <a:solidFill>
            <a:srgbClr val="A3D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783" y="228323"/>
            <a:ext cx="1721214" cy="110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3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7474" y="394138"/>
            <a:ext cx="73633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alt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 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выбору </a:t>
            </a:r>
          </a:p>
          <a:p>
            <a:pPr algn="ctr"/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определяет </a:t>
            </a:r>
            <a:r>
              <a:rPr lang="ru-RU" alt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самостоятельно.</a:t>
            </a:r>
          </a:p>
          <a:p>
            <a:pPr algn="ctr"/>
            <a:r>
              <a:rPr lang="ru-RU" alt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выборе экзаменов и их количестве,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alt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подписанное </a:t>
            </a:r>
            <a:r>
              <a:rPr lang="ru-RU" alt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</a:t>
            </a:r>
          </a:p>
          <a:p>
            <a:pPr algn="ctr"/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(законными представителями),</a:t>
            </a:r>
          </a:p>
          <a:p>
            <a:pPr algn="ctr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2318" y="5879443"/>
            <a:ext cx="9580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22358" y="3487292"/>
            <a:ext cx="8951495" cy="8309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lvl="0" indent="-342900" algn="ctr"/>
            <a:endParaRPr lang="ru-RU" alt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/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2026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году количество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сдаваемых экзаменов:</a:t>
            </a:r>
            <a:endParaRPr lang="ru-RU" alt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2847474" y="5169659"/>
            <a:ext cx="82215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kern="0" dirty="0" smtClean="0">
                <a:solidFill>
                  <a:srgbClr val="C00000"/>
                </a:solidFill>
                <a:latin typeface="Cambria" panose="02040503050406030204" pitchFamily="18" charset="0"/>
              </a:rPr>
              <a:t> предметы </a:t>
            </a:r>
            <a:r>
              <a:rPr lang="ru-RU" sz="2000" b="1" kern="0" dirty="0">
                <a:solidFill>
                  <a:srgbClr val="C00000"/>
                </a:solidFill>
                <a:latin typeface="Cambria" panose="02040503050406030204" pitchFamily="18" charset="0"/>
              </a:rPr>
              <a:t>по выбору </a:t>
            </a:r>
            <a:r>
              <a:rPr lang="ru-RU" sz="2000" b="1" kern="0" dirty="0" smtClean="0">
                <a:solidFill>
                  <a:srgbClr val="C00000"/>
                </a:solidFill>
                <a:latin typeface="Cambria" panose="02040503050406030204" pitchFamily="18" charset="0"/>
              </a:rPr>
              <a:t> (в любом количестве)</a:t>
            </a:r>
            <a:endParaRPr lang="ru-RU" sz="2000" b="1" kern="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lvl="0" algn="ctr">
              <a:defRPr/>
            </a:pPr>
            <a:r>
              <a:rPr lang="ru-RU" sz="2000" kern="0" dirty="0">
                <a:solidFill>
                  <a:srgbClr val="333399"/>
                </a:solidFill>
                <a:latin typeface="Cambria" panose="02040503050406030204" pitchFamily="18" charset="0"/>
              </a:rPr>
              <a:t>(</a:t>
            </a:r>
            <a:r>
              <a:rPr lang="ru-RU" sz="2000" b="1" kern="0" dirty="0">
                <a:solidFill>
                  <a:srgbClr val="333399"/>
                </a:solidFill>
                <a:latin typeface="Cambria" panose="02040503050406030204" pitchFamily="18" charset="0"/>
              </a:rPr>
              <a:t>физика, химия, биология, история, география, </a:t>
            </a:r>
            <a:r>
              <a:rPr lang="ru-RU" sz="2000" b="1" kern="0" dirty="0" smtClean="0">
                <a:solidFill>
                  <a:srgbClr val="333399"/>
                </a:solidFill>
                <a:latin typeface="Cambria" panose="02040503050406030204" pitchFamily="18" charset="0"/>
              </a:rPr>
              <a:t>информатика (КЕГЭ), </a:t>
            </a:r>
            <a:r>
              <a:rPr lang="ru-RU" sz="2000" b="1" kern="0" dirty="0">
                <a:solidFill>
                  <a:srgbClr val="333399"/>
                </a:solidFill>
                <a:latin typeface="Cambria" panose="02040503050406030204" pitchFamily="18" charset="0"/>
              </a:rPr>
              <a:t>иностранные языки, обществознание, литература)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30317" y="4259995"/>
            <a:ext cx="5719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kern="0" dirty="0">
                <a:solidFill>
                  <a:srgbClr val="FF0000"/>
                </a:solidFill>
                <a:latin typeface="Cambria" panose="02040503050406030204" pitchFamily="18" charset="0"/>
              </a:rPr>
              <a:t>Обязательные предметы</a:t>
            </a:r>
            <a:r>
              <a:rPr lang="ru-RU" b="1" kern="0" dirty="0">
                <a:solidFill>
                  <a:srgbClr val="333399"/>
                </a:solidFill>
                <a:latin typeface="Cambria" panose="02040503050406030204" pitchFamily="18" charset="0"/>
              </a:rPr>
              <a:t>: </a:t>
            </a:r>
            <a:r>
              <a:rPr lang="ru-RU" b="1" kern="0" dirty="0" smtClean="0">
                <a:solidFill>
                  <a:srgbClr val="333399"/>
                </a:solidFill>
                <a:latin typeface="Cambria" panose="02040503050406030204" pitchFamily="18" charset="0"/>
              </a:rPr>
              <a:t>                                                 </a:t>
            </a:r>
            <a:r>
              <a:rPr lang="ru-RU" b="1" u="sng" kern="0" dirty="0" smtClean="0">
                <a:solidFill>
                  <a:srgbClr val="333399"/>
                </a:solidFill>
                <a:latin typeface="Cambria" panose="02040503050406030204" pitchFamily="18" charset="0"/>
              </a:rPr>
              <a:t>русский язык и математика</a:t>
            </a:r>
            <a:endParaRPr lang="ru-RU" b="1" u="sng" kern="0" dirty="0">
              <a:solidFill>
                <a:srgbClr val="333399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13" y="168712"/>
            <a:ext cx="1721202" cy="110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8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3525" y="571500"/>
            <a:ext cx="8010526" cy="809625"/>
          </a:xfrm>
        </p:spPr>
        <p:txBody>
          <a:bodyPr/>
          <a:lstStyle/>
          <a:p>
            <a:r>
              <a:rPr lang="ru-RU" altLang="ru-RU" dirty="0"/>
              <a:t>Прибытие в ППЭ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2074" y="1695450"/>
            <a:ext cx="10220325" cy="4430714"/>
          </a:xfrm>
        </p:spPr>
        <p:txBody>
          <a:bodyPr>
            <a:normAutofit lnSpcReduction="10000"/>
          </a:bodyPr>
          <a:lstStyle/>
          <a:p>
            <a:pPr marL="319405" indent="-319405">
              <a:lnSpc>
                <a:spcPct val="80000"/>
              </a:lnSpc>
            </a:pPr>
            <a:r>
              <a:rPr lang="ru-RU" altLang="ru-RU" dirty="0">
                <a:solidFill>
                  <a:schemeClr val="tx1"/>
                </a:solidFill>
              </a:rPr>
              <a:t>Все участники </a:t>
            </a:r>
            <a:r>
              <a:rPr lang="ru-RU" altLang="ru-RU" dirty="0" smtClean="0">
                <a:solidFill>
                  <a:schemeClr val="tx1"/>
                </a:solidFill>
              </a:rPr>
              <a:t>ЕГЭ </a:t>
            </a:r>
            <a:r>
              <a:rPr lang="ru-RU" altLang="ru-RU" dirty="0">
                <a:solidFill>
                  <a:schemeClr val="tx1"/>
                </a:solidFill>
              </a:rPr>
              <a:t>должны явиться в ППЭ в день и время, указанные в </a:t>
            </a:r>
            <a:r>
              <a:rPr lang="ru-RU" altLang="ru-RU" dirty="0" smtClean="0">
                <a:solidFill>
                  <a:schemeClr val="tx1"/>
                </a:solidFill>
              </a:rPr>
              <a:t>уведомлении (</a:t>
            </a:r>
            <a:r>
              <a:rPr lang="ru-RU" altLang="ru-RU" b="1" u="sng" dirty="0" smtClean="0">
                <a:solidFill>
                  <a:srgbClr val="FF0000"/>
                </a:solidFill>
              </a:rPr>
              <a:t>не позднее 09.00</a:t>
            </a:r>
            <a:r>
              <a:rPr lang="ru-RU" altLang="ru-RU" dirty="0" smtClean="0">
                <a:solidFill>
                  <a:schemeClr val="tx1"/>
                </a:solidFill>
              </a:rPr>
              <a:t>), </a:t>
            </a:r>
            <a:r>
              <a:rPr lang="ru-RU" altLang="ru-RU" dirty="0">
                <a:solidFill>
                  <a:schemeClr val="tx1"/>
                </a:solidFill>
              </a:rPr>
              <a:t>имея при себе: 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b="1" dirty="0">
                <a:solidFill>
                  <a:schemeClr val="tx1"/>
                </a:solidFill>
              </a:rPr>
              <a:t>документ, </a:t>
            </a:r>
            <a:r>
              <a:rPr lang="ru-RU" altLang="ru-RU" dirty="0">
                <a:solidFill>
                  <a:schemeClr val="tx1"/>
                </a:solidFill>
              </a:rPr>
              <a:t>удостоверяющий личность </a:t>
            </a:r>
            <a:r>
              <a:rPr lang="ru-RU" altLang="ru-RU" dirty="0" smtClean="0">
                <a:solidFill>
                  <a:schemeClr val="tx1"/>
                </a:solidFill>
              </a:rPr>
              <a:t>(</a:t>
            </a:r>
            <a:r>
              <a:rPr lang="ru-RU" altLang="ru-RU" b="1" u="sng" dirty="0" smtClean="0">
                <a:solidFill>
                  <a:srgbClr val="FF0000"/>
                </a:solidFill>
              </a:rPr>
              <a:t>ПАСПОРТ оригинал</a:t>
            </a:r>
            <a:r>
              <a:rPr lang="ru-RU" altLang="ru-RU" dirty="0" smtClean="0">
                <a:solidFill>
                  <a:schemeClr val="tx1"/>
                </a:solidFill>
              </a:rPr>
              <a:t>);</a:t>
            </a:r>
            <a:endParaRPr lang="ru-RU" altLang="ru-RU" dirty="0">
              <a:solidFill>
                <a:schemeClr val="tx1"/>
              </a:solidFill>
            </a:endParaRPr>
          </a:p>
          <a:p>
            <a:pPr marL="319405" indent="-319405">
              <a:lnSpc>
                <a:spcPct val="80000"/>
              </a:lnSpc>
            </a:pPr>
            <a:r>
              <a:rPr lang="ru-RU" altLang="ru-RU" b="1" dirty="0" err="1">
                <a:solidFill>
                  <a:srgbClr val="C00000"/>
                </a:solidFill>
              </a:rPr>
              <a:t>гелевую</a:t>
            </a:r>
            <a:r>
              <a:rPr lang="ru-RU" altLang="ru-RU" dirty="0">
                <a:solidFill>
                  <a:schemeClr val="tx1"/>
                </a:solidFill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</a:rPr>
              <a:t> </a:t>
            </a:r>
            <a:r>
              <a:rPr lang="ru-RU" altLang="ru-RU" dirty="0">
                <a:solidFill>
                  <a:schemeClr val="tx1"/>
                </a:solidFill>
              </a:rPr>
              <a:t>с </a:t>
            </a:r>
            <a:r>
              <a:rPr lang="ru-RU" altLang="ru-RU" b="1" u="sng" dirty="0">
                <a:solidFill>
                  <a:srgbClr val="FF0000"/>
                </a:solidFill>
              </a:rPr>
              <a:t>черными чернилами</a:t>
            </a:r>
            <a:r>
              <a:rPr lang="ru-RU" altLang="ru-RU" dirty="0">
                <a:solidFill>
                  <a:schemeClr val="tx1"/>
                </a:solidFill>
              </a:rPr>
              <a:t>;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b="1" dirty="0">
                <a:solidFill>
                  <a:schemeClr val="tx1"/>
                </a:solidFill>
              </a:rPr>
              <a:t>дополнительные устройства и материалы</a:t>
            </a:r>
            <a:r>
              <a:rPr lang="ru-RU" altLang="ru-RU" dirty="0">
                <a:solidFill>
                  <a:schemeClr val="tx1"/>
                </a:solidFill>
              </a:rPr>
              <a:t>, которые можно использовать по отдельным предметам</a:t>
            </a:r>
            <a:r>
              <a:rPr lang="ru-RU" altLang="ru-RU" dirty="0" smtClean="0">
                <a:solidFill>
                  <a:schemeClr val="tx1"/>
                </a:solidFill>
              </a:rPr>
              <a:t>.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dirty="0" smtClean="0">
                <a:solidFill>
                  <a:schemeClr val="tx1"/>
                </a:solidFill>
              </a:rPr>
              <a:t>Форма одежды – </a:t>
            </a:r>
            <a:r>
              <a:rPr lang="ru-RU" altLang="ru-RU" b="1" u="sng" dirty="0" smtClean="0">
                <a:solidFill>
                  <a:srgbClr val="FF0000"/>
                </a:solidFill>
              </a:rPr>
              <a:t>парадная</a:t>
            </a:r>
            <a:r>
              <a:rPr lang="ru-RU" altLang="ru-RU" dirty="0" smtClean="0">
                <a:solidFill>
                  <a:schemeClr val="tx1"/>
                </a:solidFill>
              </a:rPr>
              <a:t>;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dirty="0" smtClean="0">
                <a:solidFill>
                  <a:schemeClr val="tx1"/>
                </a:solidFill>
              </a:rPr>
              <a:t>Если дождливая погода – иметь при себе </a:t>
            </a:r>
            <a:r>
              <a:rPr lang="ru-RU" altLang="ru-RU" b="1" dirty="0" smtClean="0">
                <a:solidFill>
                  <a:schemeClr val="tx1"/>
                </a:solidFill>
              </a:rPr>
              <a:t>бахилы</a:t>
            </a:r>
            <a:r>
              <a:rPr lang="ru-RU" altLang="ru-RU" dirty="0" smtClean="0">
                <a:solidFill>
                  <a:schemeClr val="tx1"/>
                </a:solidFill>
              </a:rPr>
              <a:t>;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dirty="0" smtClean="0">
                <a:solidFill>
                  <a:schemeClr val="tx1"/>
                </a:solidFill>
              </a:rPr>
              <a:t>Прибытие в ППЭ – </a:t>
            </a:r>
            <a:r>
              <a:rPr lang="ru-RU" altLang="ru-RU" b="1" u="sng" dirty="0" smtClean="0">
                <a:solidFill>
                  <a:srgbClr val="FF0000"/>
                </a:solidFill>
              </a:rPr>
              <a:t>организованное</a:t>
            </a:r>
            <a:r>
              <a:rPr lang="ru-RU" altLang="ru-RU" dirty="0" smtClean="0">
                <a:solidFill>
                  <a:schemeClr val="tx1"/>
                </a:solidFill>
              </a:rPr>
              <a:t> (движение – от гимназии 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dirty="0" smtClean="0">
                <a:solidFill>
                  <a:schemeClr val="tx1"/>
                </a:solidFill>
              </a:rPr>
              <a:t>№ 76 в сопровождении назначенных приказом лиц по утвержденному маршруту!);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b="1" dirty="0">
                <a:solidFill>
                  <a:schemeClr val="tx1"/>
                </a:solidFill>
              </a:rPr>
              <a:t>В</a:t>
            </a:r>
            <a:r>
              <a:rPr lang="ru-RU" altLang="ru-RU" b="1" dirty="0" smtClean="0">
                <a:solidFill>
                  <a:schemeClr val="tx1"/>
                </a:solidFill>
              </a:rPr>
              <a:t> случае нештатной ситуации необходимо незамедлительно сообщить</a:t>
            </a:r>
            <a:r>
              <a:rPr lang="ru-RU" altLang="ru-RU" dirty="0" smtClean="0">
                <a:solidFill>
                  <a:schemeClr val="tx1"/>
                </a:solidFill>
              </a:rPr>
              <a:t> зам. директора по УВР </a:t>
            </a:r>
            <a:r>
              <a:rPr lang="ru-RU" altLang="ru-RU" dirty="0" err="1" smtClean="0">
                <a:solidFill>
                  <a:schemeClr val="tx1"/>
                </a:solidFill>
              </a:rPr>
              <a:t>Тытыш</a:t>
            </a:r>
            <a:r>
              <a:rPr lang="ru-RU" altLang="ru-RU" dirty="0" smtClean="0">
                <a:solidFill>
                  <a:schemeClr val="tx1"/>
                </a:solidFill>
              </a:rPr>
              <a:t> Т.А. по телефону 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b="1" dirty="0" smtClean="0">
                <a:solidFill>
                  <a:srgbClr val="FF0000"/>
                </a:solidFill>
              </a:rPr>
              <a:t>8-928-192-23-03</a:t>
            </a:r>
            <a:r>
              <a:rPr lang="ru-RU" altLang="ru-RU" dirty="0" smtClean="0">
                <a:solidFill>
                  <a:schemeClr val="tx1"/>
                </a:solidFill>
              </a:rPr>
              <a:t> или 2-74-25-45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523" y="189494"/>
            <a:ext cx="1624473" cy="10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3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6" y="0"/>
            <a:ext cx="11115674" cy="1142999"/>
          </a:xfrm>
        </p:spPr>
        <p:txBody>
          <a:bodyPr/>
          <a:lstStyle/>
          <a:p>
            <a:pPr marL="182880" indent="-182880">
              <a:lnSpc>
                <a:spcPct val="10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оборудуются стационарными и переносными металлоискателями, средствами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видеонаблюдения в каждой аудитории и в штабе ППЭ</a:t>
            </a:r>
            <a:endParaRPr lang="ru-RU" sz="2400" dirty="0"/>
          </a:p>
        </p:txBody>
      </p:sp>
      <p:pic>
        <p:nvPicPr>
          <p:cNvPr id="4" name="Рисунок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1358106"/>
            <a:ext cx="6096000" cy="437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2" descr="http://www.iprofesional.com/adjuntos/jpg/2011/07/3454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1287463"/>
            <a:ext cx="2463800" cy="20939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051" y="2838450"/>
            <a:ext cx="2824163" cy="34115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397" y="1142999"/>
            <a:ext cx="1624473" cy="10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015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1831</TotalTime>
  <Words>2332</Words>
  <Application>Microsoft Office PowerPoint</Application>
  <PresentationFormat>Широкоэкранный</PresentationFormat>
  <Paragraphs>410</Paragraphs>
  <Slides>35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7" baseType="lpstr">
      <vt:lpstr>ＭＳ Ｐゴシック</vt:lpstr>
      <vt:lpstr>Arial</vt:lpstr>
      <vt:lpstr>Bahnschrift</vt:lpstr>
      <vt:lpstr>Calibri</vt:lpstr>
      <vt:lpstr>Cambria</vt:lpstr>
      <vt:lpstr>Century Gothic</vt:lpstr>
      <vt:lpstr>Courier New</vt:lpstr>
      <vt:lpstr>Georgia</vt:lpstr>
      <vt:lpstr>Latha</vt:lpstr>
      <vt:lpstr>Palatino Linotype</vt:lpstr>
      <vt:lpstr>Times New Roman</vt:lpstr>
      <vt:lpstr>Исполнительная</vt:lpstr>
      <vt:lpstr>ГОСУДАРСТВЕННАЯ ИТОГОВАЯ АТТЕСТАЦИЯ 2026   </vt:lpstr>
      <vt:lpstr>Нормативно-правовые документы, регламентирующие проведение ГИА </vt:lpstr>
      <vt:lpstr>А  также:</vt:lpstr>
      <vt:lpstr>Сроки проведения ГИА – 11 в 2026 году</vt:lpstr>
      <vt:lpstr> Важно!  </vt:lpstr>
      <vt:lpstr>Презентация PowerPoint</vt:lpstr>
      <vt:lpstr>Презентация PowerPoint</vt:lpstr>
      <vt:lpstr>Прибытие в ППЭ</vt:lpstr>
      <vt:lpstr>   ППЭ оборудуются стационарными и переносными металлоискателями, средствами видеонаблюдения в каждой аудитории и в штабе ППЭ</vt:lpstr>
      <vt:lpstr>Презентация PowerPoint</vt:lpstr>
      <vt:lpstr>Презентация PowerPoint</vt:lpstr>
      <vt:lpstr>Презентация PowerPoint</vt:lpstr>
      <vt:lpstr>Кто имеет право находиться в ППЭ во время                       проведения экзамена:</vt:lpstr>
      <vt:lpstr>ВО ВРЕМЯ ЕГЭ ЗАПРЕЩАЮТСЯ:</vt:lpstr>
      <vt:lpstr>УДАЛЕНИЕ С ЕГЭ</vt:lpstr>
      <vt:lpstr>Аттестат  о среднем  общем образовании</vt:lpstr>
      <vt:lpstr>Аттестат о среднем общем образовании</vt:lpstr>
      <vt:lpstr>Итоговые оценки в аттестат </vt:lpstr>
      <vt:lpstr>Условия получения медали «За особые успехи в учении 1 и 2 степени»</vt:lpstr>
      <vt:lpstr>Выбор экзаменов и ППЭ в 2026 г.</vt:lpstr>
      <vt:lpstr>Выбор экзаменов и ППЭ в 2026 г.</vt:lpstr>
      <vt:lpstr>График обработки экзаменационных материалов  основного периода ГИА-11 в 2026 году</vt:lpstr>
      <vt:lpstr>Если что-то не получилось…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день экзамена: </vt:lpstr>
      <vt:lpstr>Презентация PowerPoint</vt:lpstr>
      <vt:lpstr>Осторожно! Мошенники!!!</vt:lpstr>
      <vt:lpstr>Как можно получить дополнительные баллы к ЕГЭ</vt:lpstr>
      <vt:lpstr>Презентация PowerPoint</vt:lpstr>
      <vt:lpstr>ДЕЙСТВИЯ РОДИТЕЛЕЙ НАКАНУНЕ И В ДЕНЬ ЭКЗАМЕНА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139</cp:revision>
  <dcterms:created xsi:type="dcterms:W3CDTF">2021-07-20T13:02:37Z</dcterms:created>
  <dcterms:modified xsi:type="dcterms:W3CDTF">2026-05-18T06:20:26Z</dcterms:modified>
</cp:coreProperties>
</file>